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3036" y="1398944"/>
            <a:ext cx="9403080" cy="273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shn3/Data-science-capstone-space-x-falcon-9/blob/main/Webscraping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shn3/Data-science-capstone-space-x-falcon-9/blob/main/Data_Wrangling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shn3/Data-science-capstone-space-x-falcon-9/blob/main/Data_Vizualisation.ipynb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shn3/Data-science-capstone-space-x-falcon-9/blob/main/EDA_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shn3/Data-science-capstone-space-x-falcon-9/blob/main/Launch_Site_Location_Folium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shn3/Data-science-capstone-space-x-falcon-9/blob/main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shn3/Data-science-capstone-space-x-falcon-9/blob/main/Machine_Learning_Prediction.ipyn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shn3/Data-science-capstone-space-x-falcon-9/blob/main/Data_Collection_API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1571" y="4584989"/>
            <a:ext cx="177863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E7E6E6"/>
                </a:solidFill>
                <a:latin typeface="Arial MT"/>
                <a:cs typeface="Arial MT"/>
              </a:rPr>
              <a:t>Nishant Medpalwar</a:t>
            </a:r>
            <a:r>
              <a:rPr sz="1800" spc="-120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sz="1800" spc="-484" dirty="0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lang="en-US" spc="-5" dirty="0">
                <a:solidFill>
                  <a:srgbClr val="E7E6E6"/>
                </a:solidFill>
                <a:latin typeface="Arial MT"/>
                <a:cs typeface="Arial MT"/>
              </a:rPr>
              <a:t>06</a:t>
            </a:r>
            <a:r>
              <a:rPr sz="1800" spc="-5" dirty="0">
                <a:solidFill>
                  <a:srgbClr val="E7E6E6"/>
                </a:solidFill>
                <a:latin typeface="Arial MT"/>
                <a:cs typeface="Arial MT"/>
              </a:rPr>
              <a:t>.0</a:t>
            </a:r>
            <a:r>
              <a:rPr lang="en-US" sz="1800" spc="-5" dirty="0">
                <a:solidFill>
                  <a:srgbClr val="E7E6E6"/>
                </a:solidFill>
                <a:latin typeface="Arial MT"/>
                <a:cs typeface="Arial MT"/>
              </a:rPr>
              <a:t>8</a:t>
            </a:r>
            <a:r>
              <a:rPr sz="1800" spc="-5" dirty="0">
                <a:solidFill>
                  <a:srgbClr val="E7E6E6"/>
                </a:solidFill>
                <a:latin typeface="Arial MT"/>
                <a:cs typeface="Arial MT"/>
              </a:rPr>
              <a:t>.2023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28"/>
            <a:ext cx="2104102" cy="6291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1B7DDB"/>
                </a:solidFill>
                <a:latin typeface="Arial MT"/>
                <a:cs typeface="Arial MT"/>
              </a:rPr>
              <a:t>10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325" y="1806520"/>
            <a:ext cx="33140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also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obtained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325" y="2812360"/>
            <a:ext cx="358203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Flowchart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collection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manipulation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436" y="601389"/>
            <a:ext cx="54775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35" dirty="0"/>
              <a:t> </a:t>
            </a:r>
            <a:r>
              <a:rPr spc="-5" dirty="0"/>
              <a:t>Collection</a:t>
            </a:r>
            <a:r>
              <a:rPr spc="-35" dirty="0"/>
              <a:t> </a:t>
            </a:r>
            <a:r>
              <a:rPr dirty="0"/>
              <a:t>-</a:t>
            </a:r>
            <a:r>
              <a:rPr spc="-35" dirty="0"/>
              <a:t> </a:t>
            </a:r>
            <a:r>
              <a:rPr spc="-5" dirty="0"/>
              <a:t>Scraping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978512" y="1630562"/>
            <a:ext cx="2588895" cy="1038225"/>
            <a:chOff x="6978512" y="1630562"/>
            <a:chExt cx="2588895" cy="1038225"/>
          </a:xfrm>
        </p:grpSpPr>
        <p:sp>
          <p:nvSpPr>
            <p:cNvPr id="7" name="object 7"/>
            <p:cNvSpPr/>
            <p:nvPr/>
          </p:nvSpPr>
          <p:spPr>
            <a:xfrm>
              <a:off x="6983275" y="163532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2407646" y="1028699"/>
                  </a:moveTo>
                  <a:lnTo>
                    <a:pt x="171452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2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83275" y="163532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0" y="171453"/>
                  </a:move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2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lnTo>
                    <a:pt x="171452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68541" y="1815538"/>
            <a:ext cx="220662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indent="-635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Request the Falcon </a:t>
            </a:r>
            <a:r>
              <a:rPr sz="1400" dirty="0">
                <a:latin typeface="Arial MT"/>
                <a:cs typeface="Arial MT"/>
              </a:rPr>
              <a:t>9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Launch Wiki page using the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GET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request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35237" y="3418712"/>
            <a:ext cx="2588895" cy="906780"/>
            <a:chOff x="6935237" y="3418712"/>
            <a:chExt cx="2588895" cy="906780"/>
          </a:xfrm>
        </p:grpSpPr>
        <p:sp>
          <p:nvSpPr>
            <p:cNvPr id="11" name="object 11"/>
            <p:cNvSpPr/>
            <p:nvPr/>
          </p:nvSpPr>
          <p:spPr>
            <a:xfrm>
              <a:off x="6939999" y="3423475"/>
              <a:ext cx="2579370" cy="897255"/>
            </a:xfrm>
            <a:custGeom>
              <a:avLst/>
              <a:gdLst/>
              <a:ahLst/>
              <a:cxnLst/>
              <a:rect l="l" t="t" r="r" b="b"/>
              <a:pathLst>
                <a:path w="2579370" h="897254">
                  <a:moveTo>
                    <a:pt x="2429646" y="896699"/>
                  </a:moveTo>
                  <a:lnTo>
                    <a:pt x="149452" y="896699"/>
                  </a:lnTo>
                  <a:lnTo>
                    <a:pt x="102214" y="889080"/>
                  </a:lnTo>
                  <a:lnTo>
                    <a:pt x="61188" y="867864"/>
                  </a:lnTo>
                  <a:lnTo>
                    <a:pt x="28835" y="835511"/>
                  </a:lnTo>
                  <a:lnTo>
                    <a:pt x="7619" y="794485"/>
                  </a:lnTo>
                  <a:lnTo>
                    <a:pt x="0" y="747246"/>
                  </a:lnTo>
                  <a:lnTo>
                    <a:pt x="0" y="149452"/>
                  </a:lnTo>
                  <a:lnTo>
                    <a:pt x="7619" y="102214"/>
                  </a:lnTo>
                  <a:lnTo>
                    <a:pt x="28835" y="61188"/>
                  </a:lnTo>
                  <a:lnTo>
                    <a:pt x="61188" y="28835"/>
                  </a:lnTo>
                  <a:lnTo>
                    <a:pt x="102214" y="7619"/>
                  </a:lnTo>
                  <a:lnTo>
                    <a:pt x="149452" y="0"/>
                  </a:lnTo>
                  <a:lnTo>
                    <a:pt x="2429646" y="0"/>
                  </a:lnTo>
                  <a:lnTo>
                    <a:pt x="2486840" y="11376"/>
                  </a:lnTo>
                  <a:lnTo>
                    <a:pt x="2535326" y="43773"/>
                  </a:lnTo>
                  <a:lnTo>
                    <a:pt x="2567723" y="92259"/>
                  </a:lnTo>
                  <a:lnTo>
                    <a:pt x="2579099" y="149452"/>
                  </a:lnTo>
                  <a:lnTo>
                    <a:pt x="2579099" y="747246"/>
                  </a:lnTo>
                  <a:lnTo>
                    <a:pt x="2571480" y="794485"/>
                  </a:lnTo>
                  <a:lnTo>
                    <a:pt x="2550264" y="835511"/>
                  </a:lnTo>
                  <a:lnTo>
                    <a:pt x="2517911" y="867864"/>
                  </a:lnTo>
                  <a:lnTo>
                    <a:pt x="2476885" y="889080"/>
                  </a:lnTo>
                  <a:lnTo>
                    <a:pt x="2429646" y="896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39999" y="3423475"/>
              <a:ext cx="2579370" cy="897255"/>
            </a:xfrm>
            <a:custGeom>
              <a:avLst/>
              <a:gdLst/>
              <a:ahLst/>
              <a:cxnLst/>
              <a:rect l="l" t="t" r="r" b="b"/>
              <a:pathLst>
                <a:path w="2579370" h="897254">
                  <a:moveTo>
                    <a:pt x="0" y="149452"/>
                  </a:moveTo>
                  <a:lnTo>
                    <a:pt x="7619" y="102214"/>
                  </a:lnTo>
                  <a:lnTo>
                    <a:pt x="28835" y="61188"/>
                  </a:lnTo>
                  <a:lnTo>
                    <a:pt x="61188" y="28835"/>
                  </a:lnTo>
                  <a:lnTo>
                    <a:pt x="102214" y="7619"/>
                  </a:lnTo>
                  <a:lnTo>
                    <a:pt x="149452" y="0"/>
                  </a:lnTo>
                  <a:lnTo>
                    <a:pt x="2429646" y="0"/>
                  </a:lnTo>
                  <a:lnTo>
                    <a:pt x="2486840" y="11376"/>
                  </a:lnTo>
                  <a:lnTo>
                    <a:pt x="2535326" y="43773"/>
                  </a:lnTo>
                  <a:lnTo>
                    <a:pt x="2567723" y="92259"/>
                  </a:lnTo>
                  <a:lnTo>
                    <a:pt x="2579099" y="149452"/>
                  </a:lnTo>
                  <a:lnTo>
                    <a:pt x="2579099" y="747246"/>
                  </a:lnTo>
                  <a:lnTo>
                    <a:pt x="2571480" y="794485"/>
                  </a:lnTo>
                  <a:lnTo>
                    <a:pt x="2550264" y="835511"/>
                  </a:lnTo>
                  <a:lnTo>
                    <a:pt x="2517911" y="867864"/>
                  </a:lnTo>
                  <a:lnTo>
                    <a:pt x="2476885" y="889080"/>
                  </a:lnTo>
                  <a:lnTo>
                    <a:pt x="2429646" y="896699"/>
                  </a:lnTo>
                  <a:lnTo>
                    <a:pt x="149452" y="896699"/>
                  </a:lnTo>
                  <a:lnTo>
                    <a:pt x="102214" y="889080"/>
                  </a:lnTo>
                  <a:lnTo>
                    <a:pt x="61188" y="867864"/>
                  </a:lnTo>
                  <a:lnTo>
                    <a:pt x="28835" y="835511"/>
                  </a:lnTo>
                  <a:lnTo>
                    <a:pt x="7619" y="794485"/>
                  </a:lnTo>
                  <a:lnTo>
                    <a:pt x="0" y="747246"/>
                  </a:lnTo>
                  <a:lnTo>
                    <a:pt x="0" y="149452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18976" y="3537688"/>
            <a:ext cx="221805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Extract all </a:t>
            </a:r>
            <a:r>
              <a:rPr sz="1400" dirty="0">
                <a:latin typeface="Arial MT"/>
                <a:cs typeface="Arial MT"/>
              </a:rPr>
              <a:t>column / variable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names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from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HTML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table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header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78512" y="5054612"/>
            <a:ext cx="2588895" cy="977900"/>
            <a:chOff x="6978512" y="5054612"/>
            <a:chExt cx="2588895" cy="977900"/>
          </a:xfrm>
        </p:grpSpPr>
        <p:sp>
          <p:nvSpPr>
            <p:cNvPr id="15" name="object 15"/>
            <p:cNvSpPr/>
            <p:nvPr/>
          </p:nvSpPr>
          <p:spPr>
            <a:xfrm>
              <a:off x="6983275" y="5059374"/>
              <a:ext cx="2579370" cy="968375"/>
            </a:xfrm>
            <a:custGeom>
              <a:avLst/>
              <a:gdLst/>
              <a:ahLst/>
              <a:cxnLst/>
              <a:rect l="l" t="t" r="r" b="b"/>
              <a:pathLst>
                <a:path w="2579370" h="968375">
                  <a:moveTo>
                    <a:pt x="2417796" y="967799"/>
                  </a:moveTo>
                  <a:lnTo>
                    <a:pt x="161302" y="967799"/>
                  </a:lnTo>
                  <a:lnTo>
                    <a:pt x="118422" y="962038"/>
                  </a:lnTo>
                  <a:lnTo>
                    <a:pt x="79890" y="945777"/>
                  </a:lnTo>
                  <a:lnTo>
                    <a:pt x="47244" y="920555"/>
                  </a:lnTo>
                  <a:lnTo>
                    <a:pt x="22022" y="887909"/>
                  </a:lnTo>
                  <a:lnTo>
                    <a:pt x="5761" y="849377"/>
                  </a:lnTo>
                  <a:lnTo>
                    <a:pt x="0" y="806496"/>
                  </a:lnTo>
                  <a:lnTo>
                    <a:pt x="0" y="161302"/>
                  </a:lnTo>
                  <a:lnTo>
                    <a:pt x="5761" y="118422"/>
                  </a:lnTo>
                  <a:lnTo>
                    <a:pt x="22022" y="79890"/>
                  </a:lnTo>
                  <a:lnTo>
                    <a:pt x="47244" y="47244"/>
                  </a:lnTo>
                  <a:lnTo>
                    <a:pt x="79890" y="22022"/>
                  </a:lnTo>
                  <a:lnTo>
                    <a:pt x="118422" y="5761"/>
                  </a:lnTo>
                  <a:lnTo>
                    <a:pt x="161302" y="0"/>
                  </a:lnTo>
                  <a:lnTo>
                    <a:pt x="2417796" y="0"/>
                  </a:lnTo>
                  <a:lnTo>
                    <a:pt x="2479525" y="12278"/>
                  </a:lnTo>
                  <a:lnTo>
                    <a:pt x="2531855" y="47244"/>
                  </a:lnTo>
                  <a:lnTo>
                    <a:pt x="2566821" y="99575"/>
                  </a:lnTo>
                  <a:lnTo>
                    <a:pt x="2579099" y="161302"/>
                  </a:lnTo>
                  <a:lnTo>
                    <a:pt x="2579099" y="806496"/>
                  </a:lnTo>
                  <a:lnTo>
                    <a:pt x="2573338" y="849377"/>
                  </a:lnTo>
                  <a:lnTo>
                    <a:pt x="2557077" y="887909"/>
                  </a:lnTo>
                  <a:lnTo>
                    <a:pt x="2531855" y="920555"/>
                  </a:lnTo>
                  <a:lnTo>
                    <a:pt x="2499209" y="945777"/>
                  </a:lnTo>
                  <a:lnTo>
                    <a:pt x="2460677" y="962038"/>
                  </a:lnTo>
                  <a:lnTo>
                    <a:pt x="2417796" y="967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83275" y="5059374"/>
              <a:ext cx="2579370" cy="968375"/>
            </a:xfrm>
            <a:custGeom>
              <a:avLst/>
              <a:gdLst/>
              <a:ahLst/>
              <a:cxnLst/>
              <a:rect l="l" t="t" r="r" b="b"/>
              <a:pathLst>
                <a:path w="2579370" h="968375">
                  <a:moveTo>
                    <a:pt x="0" y="161302"/>
                  </a:moveTo>
                  <a:lnTo>
                    <a:pt x="5761" y="118422"/>
                  </a:lnTo>
                  <a:lnTo>
                    <a:pt x="22022" y="79890"/>
                  </a:lnTo>
                  <a:lnTo>
                    <a:pt x="47244" y="47244"/>
                  </a:lnTo>
                  <a:lnTo>
                    <a:pt x="79890" y="22022"/>
                  </a:lnTo>
                  <a:lnTo>
                    <a:pt x="118422" y="5761"/>
                  </a:lnTo>
                  <a:lnTo>
                    <a:pt x="161302" y="0"/>
                  </a:lnTo>
                  <a:lnTo>
                    <a:pt x="2417796" y="0"/>
                  </a:lnTo>
                  <a:lnTo>
                    <a:pt x="2479525" y="12278"/>
                  </a:lnTo>
                  <a:lnTo>
                    <a:pt x="2531855" y="47244"/>
                  </a:lnTo>
                  <a:lnTo>
                    <a:pt x="2566821" y="99575"/>
                  </a:lnTo>
                  <a:lnTo>
                    <a:pt x="2579099" y="161302"/>
                  </a:lnTo>
                  <a:lnTo>
                    <a:pt x="2579099" y="806496"/>
                  </a:lnTo>
                  <a:lnTo>
                    <a:pt x="2573338" y="849377"/>
                  </a:lnTo>
                  <a:lnTo>
                    <a:pt x="2557077" y="887909"/>
                  </a:lnTo>
                  <a:lnTo>
                    <a:pt x="2531855" y="920555"/>
                  </a:lnTo>
                  <a:lnTo>
                    <a:pt x="2499209" y="945777"/>
                  </a:lnTo>
                  <a:lnTo>
                    <a:pt x="2460677" y="962038"/>
                  </a:lnTo>
                  <a:lnTo>
                    <a:pt x="2417796" y="967799"/>
                  </a:lnTo>
                  <a:lnTo>
                    <a:pt x="161302" y="967799"/>
                  </a:lnTo>
                  <a:lnTo>
                    <a:pt x="118422" y="962038"/>
                  </a:lnTo>
                  <a:lnTo>
                    <a:pt x="79890" y="945777"/>
                  </a:lnTo>
                  <a:lnTo>
                    <a:pt x="47244" y="920555"/>
                  </a:lnTo>
                  <a:lnTo>
                    <a:pt x="22022" y="887909"/>
                  </a:lnTo>
                  <a:lnTo>
                    <a:pt x="5761" y="849377"/>
                  </a:lnTo>
                  <a:lnTo>
                    <a:pt x="0" y="806496"/>
                  </a:lnTo>
                  <a:lnTo>
                    <a:pt x="0" y="161302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67456" y="5209138"/>
            <a:ext cx="200977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Create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5" dirty="0">
                <a:latin typeface="Arial MT"/>
                <a:cs typeface="Arial MT"/>
              </a:rPr>
              <a:t>dataframe by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parsing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launch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HTML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tables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921462" y="2669375"/>
            <a:ext cx="379095" cy="2395220"/>
            <a:chOff x="7921462" y="2669375"/>
            <a:chExt cx="379095" cy="2395220"/>
          </a:xfrm>
        </p:grpSpPr>
        <p:sp>
          <p:nvSpPr>
            <p:cNvPr id="19" name="object 19"/>
            <p:cNvSpPr/>
            <p:nvPr/>
          </p:nvSpPr>
          <p:spPr>
            <a:xfrm>
              <a:off x="7926224" y="2674137"/>
              <a:ext cx="369570" cy="739775"/>
            </a:xfrm>
            <a:custGeom>
              <a:avLst/>
              <a:gdLst/>
              <a:ahLst/>
              <a:cxnLst/>
              <a:rect l="l" t="t" r="r" b="b"/>
              <a:pathLst>
                <a:path w="369570" h="739775">
                  <a:moveTo>
                    <a:pt x="184649" y="739199"/>
                  </a:moveTo>
                  <a:lnTo>
                    <a:pt x="0" y="554549"/>
                  </a:lnTo>
                  <a:lnTo>
                    <a:pt x="92324" y="554549"/>
                  </a:lnTo>
                  <a:lnTo>
                    <a:pt x="92324" y="0"/>
                  </a:lnTo>
                  <a:lnTo>
                    <a:pt x="276974" y="0"/>
                  </a:lnTo>
                  <a:lnTo>
                    <a:pt x="276974" y="554549"/>
                  </a:lnTo>
                  <a:lnTo>
                    <a:pt x="369299" y="554549"/>
                  </a:lnTo>
                  <a:lnTo>
                    <a:pt x="184649" y="7391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26224" y="2674137"/>
              <a:ext cx="369570" cy="739775"/>
            </a:xfrm>
            <a:custGeom>
              <a:avLst/>
              <a:gdLst/>
              <a:ahLst/>
              <a:cxnLst/>
              <a:rect l="l" t="t" r="r" b="b"/>
              <a:pathLst>
                <a:path w="369570" h="739775">
                  <a:moveTo>
                    <a:pt x="0" y="554549"/>
                  </a:moveTo>
                  <a:lnTo>
                    <a:pt x="92324" y="554549"/>
                  </a:lnTo>
                  <a:lnTo>
                    <a:pt x="92324" y="0"/>
                  </a:lnTo>
                  <a:lnTo>
                    <a:pt x="276974" y="0"/>
                  </a:lnTo>
                  <a:lnTo>
                    <a:pt x="276974" y="554549"/>
                  </a:lnTo>
                  <a:lnTo>
                    <a:pt x="369299" y="554549"/>
                  </a:lnTo>
                  <a:lnTo>
                    <a:pt x="184649" y="739199"/>
                  </a:lnTo>
                  <a:lnTo>
                    <a:pt x="0" y="554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26224" y="4320175"/>
              <a:ext cx="369570" cy="739775"/>
            </a:xfrm>
            <a:custGeom>
              <a:avLst/>
              <a:gdLst/>
              <a:ahLst/>
              <a:cxnLst/>
              <a:rect l="l" t="t" r="r" b="b"/>
              <a:pathLst>
                <a:path w="369570" h="739775">
                  <a:moveTo>
                    <a:pt x="184649" y="739199"/>
                  </a:moveTo>
                  <a:lnTo>
                    <a:pt x="0" y="554549"/>
                  </a:lnTo>
                  <a:lnTo>
                    <a:pt x="92324" y="554549"/>
                  </a:lnTo>
                  <a:lnTo>
                    <a:pt x="92324" y="0"/>
                  </a:lnTo>
                  <a:lnTo>
                    <a:pt x="276974" y="0"/>
                  </a:lnTo>
                  <a:lnTo>
                    <a:pt x="276974" y="554549"/>
                  </a:lnTo>
                  <a:lnTo>
                    <a:pt x="369299" y="554549"/>
                  </a:lnTo>
                  <a:lnTo>
                    <a:pt x="184649" y="7391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26224" y="4320175"/>
              <a:ext cx="369570" cy="739775"/>
            </a:xfrm>
            <a:custGeom>
              <a:avLst/>
              <a:gdLst/>
              <a:ahLst/>
              <a:cxnLst/>
              <a:rect l="l" t="t" r="r" b="b"/>
              <a:pathLst>
                <a:path w="369570" h="739775">
                  <a:moveTo>
                    <a:pt x="0" y="554549"/>
                  </a:moveTo>
                  <a:lnTo>
                    <a:pt x="92324" y="554549"/>
                  </a:lnTo>
                  <a:lnTo>
                    <a:pt x="92324" y="0"/>
                  </a:lnTo>
                  <a:lnTo>
                    <a:pt x="276974" y="0"/>
                  </a:lnTo>
                  <a:lnTo>
                    <a:pt x="276974" y="554549"/>
                  </a:lnTo>
                  <a:lnTo>
                    <a:pt x="369299" y="554549"/>
                  </a:lnTo>
                  <a:lnTo>
                    <a:pt x="184649" y="739199"/>
                  </a:lnTo>
                  <a:lnTo>
                    <a:pt x="0" y="554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30724" y="5580938"/>
            <a:ext cx="5449570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Source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code:</a:t>
            </a:r>
            <a:endParaRPr lang="en-US" sz="14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https://github.com/Nishn3/Data-science-capstone-space-x-falcon-9/blob/main/Webscraping.ipynb</a:t>
            </a:r>
            <a:endParaRPr lang="en-US" sz="1400" dirty="0">
              <a:solidFill>
                <a:srgbClr val="292929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13026"/>
            <a:ext cx="8607425" cy="225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Initial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Arial MT"/>
              <a:cs typeface="Arial MT"/>
            </a:endParaRPr>
          </a:p>
          <a:p>
            <a:pPr marL="199390" marR="5080" indent="-187325">
              <a:lnSpc>
                <a:spcPts val="238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summarizations -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 of launches per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site,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occurrences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occurrences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3500">
              <a:latin typeface="Arial MT"/>
              <a:cs typeface="Arial MT"/>
            </a:endParaRPr>
          </a:p>
          <a:p>
            <a:pPr marL="271145" indent="-259079">
              <a:lnSpc>
                <a:spcPct val="100000"/>
              </a:lnSpc>
              <a:buChar char="•"/>
              <a:tabLst>
                <a:tab pos="271145" algn="l"/>
                <a:tab pos="27178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label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based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column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543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75" dirty="0"/>
              <a:t> </a:t>
            </a:r>
            <a:r>
              <a:rPr spc="-10" dirty="0"/>
              <a:t>Wrangling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77762" y="4228712"/>
            <a:ext cx="2588895" cy="1038225"/>
            <a:chOff x="977762" y="4228712"/>
            <a:chExt cx="2588895" cy="1038225"/>
          </a:xfrm>
        </p:grpSpPr>
        <p:sp>
          <p:nvSpPr>
            <p:cNvPr id="5" name="object 5"/>
            <p:cNvSpPr/>
            <p:nvPr/>
          </p:nvSpPr>
          <p:spPr>
            <a:xfrm>
              <a:off x="982525" y="42334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2407646" y="1028699"/>
                  </a:moveTo>
                  <a:lnTo>
                    <a:pt x="171453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3" y="0"/>
                  </a:lnTo>
                  <a:lnTo>
                    <a:pt x="2407646" y="0"/>
                  </a:lnTo>
                  <a:lnTo>
                    <a:pt x="2473258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2525" y="42334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0" y="171453"/>
                  </a:move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3" y="0"/>
                  </a:lnTo>
                  <a:lnTo>
                    <a:pt x="2407646" y="0"/>
                  </a:lnTo>
                  <a:lnTo>
                    <a:pt x="2473258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lnTo>
                    <a:pt x="171453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76685" y="4623238"/>
            <a:ext cx="390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EDA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96062" y="4228712"/>
            <a:ext cx="2588895" cy="1038225"/>
            <a:chOff x="4296062" y="4228712"/>
            <a:chExt cx="2588895" cy="1038225"/>
          </a:xfrm>
        </p:grpSpPr>
        <p:sp>
          <p:nvSpPr>
            <p:cNvPr id="9" name="object 9"/>
            <p:cNvSpPr/>
            <p:nvPr/>
          </p:nvSpPr>
          <p:spPr>
            <a:xfrm>
              <a:off x="4300825" y="42334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2407646" y="1028699"/>
                  </a:moveTo>
                  <a:lnTo>
                    <a:pt x="171453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3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00825" y="42334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0" y="171453"/>
                  </a:move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3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lnTo>
                    <a:pt x="171453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40711" y="4623238"/>
            <a:ext cx="12979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Summarizations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14362" y="4228712"/>
            <a:ext cx="2588895" cy="1038225"/>
            <a:chOff x="7614362" y="4228712"/>
            <a:chExt cx="2588895" cy="1038225"/>
          </a:xfrm>
        </p:grpSpPr>
        <p:sp>
          <p:nvSpPr>
            <p:cNvPr id="13" name="object 13"/>
            <p:cNvSpPr/>
            <p:nvPr/>
          </p:nvSpPr>
          <p:spPr>
            <a:xfrm>
              <a:off x="7619124" y="42334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2407646" y="1028699"/>
                  </a:moveTo>
                  <a:lnTo>
                    <a:pt x="171452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2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19124" y="42334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0" y="171453"/>
                  </a:move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2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lnTo>
                    <a:pt x="171452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01874" y="4623238"/>
            <a:ext cx="1813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Landing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outcome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label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56862" y="4558400"/>
            <a:ext cx="4067175" cy="379095"/>
            <a:chOff x="3556862" y="4558400"/>
            <a:chExt cx="4067175" cy="379095"/>
          </a:xfrm>
        </p:grpSpPr>
        <p:sp>
          <p:nvSpPr>
            <p:cNvPr id="17" name="object 17"/>
            <p:cNvSpPr/>
            <p:nvPr/>
          </p:nvSpPr>
          <p:spPr>
            <a:xfrm>
              <a:off x="3561624" y="4563162"/>
              <a:ext cx="739775" cy="369570"/>
            </a:xfrm>
            <a:custGeom>
              <a:avLst/>
              <a:gdLst/>
              <a:ahLst/>
              <a:cxnLst/>
              <a:rect l="l" t="t" r="r" b="b"/>
              <a:pathLst>
                <a:path w="739775" h="369570">
                  <a:moveTo>
                    <a:pt x="554549" y="369299"/>
                  </a:moveTo>
                  <a:lnTo>
                    <a:pt x="554549" y="276974"/>
                  </a:lnTo>
                  <a:lnTo>
                    <a:pt x="0" y="276974"/>
                  </a:lnTo>
                  <a:lnTo>
                    <a:pt x="0" y="92324"/>
                  </a:lnTo>
                  <a:lnTo>
                    <a:pt x="554549" y="92324"/>
                  </a:lnTo>
                  <a:lnTo>
                    <a:pt x="554549" y="0"/>
                  </a:lnTo>
                  <a:lnTo>
                    <a:pt x="739199" y="184649"/>
                  </a:lnTo>
                  <a:lnTo>
                    <a:pt x="554549" y="3692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61624" y="4563162"/>
              <a:ext cx="739775" cy="369570"/>
            </a:xfrm>
            <a:custGeom>
              <a:avLst/>
              <a:gdLst/>
              <a:ahLst/>
              <a:cxnLst/>
              <a:rect l="l" t="t" r="r" b="b"/>
              <a:pathLst>
                <a:path w="739775" h="369570">
                  <a:moveTo>
                    <a:pt x="554549" y="369299"/>
                  </a:moveTo>
                  <a:lnTo>
                    <a:pt x="554549" y="276974"/>
                  </a:lnTo>
                  <a:lnTo>
                    <a:pt x="0" y="276974"/>
                  </a:lnTo>
                  <a:lnTo>
                    <a:pt x="0" y="92324"/>
                  </a:lnTo>
                  <a:lnTo>
                    <a:pt x="554549" y="92324"/>
                  </a:lnTo>
                  <a:lnTo>
                    <a:pt x="554549" y="0"/>
                  </a:lnTo>
                  <a:lnTo>
                    <a:pt x="739199" y="184649"/>
                  </a:lnTo>
                  <a:lnTo>
                    <a:pt x="554549" y="3692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79912" y="4563162"/>
              <a:ext cx="739775" cy="369570"/>
            </a:xfrm>
            <a:custGeom>
              <a:avLst/>
              <a:gdLst/>
              <a:ahLst/>
              <a:cxnLst/>
              <a:rect l="l" t="t" r="r" b="b"/>
              <a:pathLst>
                <a:path w="739775" h="369570">
                  <a:moveTo>
                    <a:pt x="554549" y="369299"/>
                  </a:moveTo>
                  <a:lnTo>
                    <a:pt x="554549" y="276974"/>
                  </a:lnTo>
                  <a:lnTo>
                    <a:pt x="0" y="276974"/>
                  </a:lnTo>
                  <a:lnTo>
                    <a:pt x="0" y="92324"/>
                  </a:lnTo>
                  <a:lnTo>
                    <a:pt x="554549" y="92324"/>
                  </a:lnTo>
                  <a:lnTo>
                    <a:pt x="554549" y="0"/>
                  </a:lnTo>
                  <a:lnTo>
                    <a:pt x="739199" y="184649"/>
                  </a:lnTo>
                  <a:lnTo>
                    <a:pt x="554549" y="3692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79912" y="4563162"/>
              <a:ext cx="739775" cy="369570"/>
            </a:xfrm>
            <a:custGeom>
              <a:avLst/>
              <a:gdLst/>
              <a:ahLst/>
              <a:cxnLst/>
              <a:rect l="l" t="t" r="r" b="b"/>
              <a:pathLst>
                <a:path w="739775" h="369570">
                  <a:moveTo>
                    <a:pt x="554549" y="369299"/>
                  </a:moveTo>
                  <a:lnTo>
                    <a:pt x="554549" y="276974"/>
                  </a:lnTo>
                  <a:lnTo>
                    <a:pt x="0" y="276974"/>
                  </a:lnTo>
                  <a:lnTo>
                    <a:pt x="0" y="92324"/>
                  </a:lnTo>
                  <a:lnTo>
                    <a:pt x="554549" y="92324"/>
                  </a:lnTo>
                  <a:lnTo>
                    <a:pt x="554549" y="0"/>
                  </a:lnTo>
                  <a:lnTo>
                    <a:pt x="739199" y="184649"/>
                  </a:lnTo>
                  <a:lnTo>
                    <a:pt x="554549" y="3692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>
            <a:hlinkClick r:id="rId2"/>
          </p:cNvPr>
          <p:cNvSpPr txBox="1"/>
          <p:nvPr/>
        </p:nvSpPr>
        <p:spPr>
          <a:xfrm>
            <a:off x="1030724" y="5580938"/>
            <a:ext cx="7482205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Source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code:</a:t>
            </a:r>
            <a:endParaRPr lang="en-US" sz="14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Arial MT"/>
                <a:cs typeface="Arial MT"/>
                <a:hlinkClick r:id="rId2"/>
              </a:rPr>
              <a:t>https://github.com/Nishn3/Data-science-capstone-space-x-falcon-9/blob/main/Data_Wrangling.ipynb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839848"/>
            <a:ext cx="9390380" cy="179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1625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following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charts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 used for further analysis 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visualization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 the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pairs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features:</a:t>
            </a:r>
            <a:endParaRPr sz="2200">
              <a:latin typeface="Arial MT"/>
              <a:cs typeface="Arial MT"/>
            </a:endParaRPr>
          </a:p>
          <a:p>
            <a:pPr marL="885190" marR="5080" lvl="1" indent="-367030">
              <a:lnSpc>
                <a:spcPct val="100000"/>
              </a:lnSpc>
              <a:spcBef>
                <a:spcPts val="1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scatterplot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-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Flight Number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vs.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Mass,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Flight Number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vs.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 Site,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 vs.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 Site, Flight Number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vs.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Orbit type, Payload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 vs.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Orbit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18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bar</a:t>
            </a:r>
            <a:r>
              <a:rPr sz="1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-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18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vs.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8102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EDA</a:t>
            </a:r>
            <a:r>
              <a:rPr spc="-225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5" dirty="0"/>
              <a:t>Data</a:t>
            </a:r>
            <a:r>
              <a:rPr spc="-10" dirty="0"/>
              <a:t> </a:t>
            </a:r>
            <a:r>
              <a:rPr spc="-15" dirty="0"/>
              <a:t>Visualization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258" y="3813099"/>
            <a:ext cx="8593090" cy="1651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9725" y="5669012"/>
            <a:ext cx="7679690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Source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code:</a:t>
            </a:r>
            <a:endParaRPr lang="en-US" sz="14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Arial MT"/>
                <a:cs typeface="Arial MT"/>
                <a:hlinkClick r:id="rId3"/>
              </a:rPr>
              <a:t>https://github.com/Nishn3/Data-science-capstone-space-x-falcon-9/blob/main/Data_Vizualisation.ipynb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1B7DDB"/>
                </a:solidFill>
                <a:latin typeface="Arial MT"/>
                <a:cs typeface="Arial MT"/>
              </a:rPr>
              <a:t>13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3835" y="1820798"/>
            <a:ext cx="9389110" cy="409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" indent="-327025">
              <a:lnSpc>
                <a:spcPct val="100000"/>
              </a:lnSpc>
              <a:spcBef>
                <a:spcPts val="100"/>
              </a:spcBef>
              <a:buChar char="•"/>
              <a:tabLst>
                <a:tab pos="338455" algn="l"/>
                <a:tab pos="3397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following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displayed:</a:t>
            </a:r>
            <a:endParaRPr sz="2200">
              <a:latin typeface="Arial MT"/>
              <a:cs typeface="Arial MT"/>
            </a:endParaRPr>
          </a:p>
          <a:p>
            <a:pPr marL="796290" lvl="1" indent="-367665">
              <a:lnSpc>
                <a:spcPct val="100000"/>
              </a:lnSpc>
              <a:spcBef>
                <a:spcPts val="1335"/>
              </a:spcBef>
              <a:buChar char="○"/>
              <a:tabLst>
                <a:tab pos="795655" algn="l"/>
                <a:tab pos="7969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endParaRPr sz="1800">
              <a:latin typeface="Arial MT"/>
              <a:cs typeface="Arial MT"/>
            </a:endParaRPr>
          </a:p>
          <a:p>
            <a:pPr marL="796290" lvl="1" indent="-367665">
              <a:lnSpc>
                <a:spcPct val="100000"/>
              </a:lnSpc>
              <a:buChar char="○"/>
              <a:tabLst>
                <a:tab pos="795655" algn="l"/>
                <a:tab pos="796925" algn="l"/>
              </a:tabLst>
            </a:pPr>
            <a:r>
              <a:rPr sz="1800" spc="-70" dirty="0">
                <a:solidFill>
                  <a:srgbClr val="292929"/>
                </a:solidFill>
                <a:latin typeface="Arial MT"/>
                <a:cs typeface="Arial MT"/>
              </a:rPr>
              <a:t>Top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5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string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‘CCA’</a:t>
            </a:r>
            <a:endParaRPr sz="1800">
              <a:latin typeface="Arial MT"/>
              <a:cs typeface="Arial MT"/>
            </a:endParaRPr>
          </a:p>
          <a:p>
            <a:pPr marL="796290" lvl="1" indent="-367665">
              <a:lnSpc>
                <a:spcPct val="100000"/>
              </a:lnSpc>
              <a:buChar char="○"/>
              <a:tabLst>
                <a:tab pos="795655" algn="l"/>
                <a:tab pos="796925" algn="l"/>
              </a:tabLst>
            </a:pP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sz="18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(CRS)</a:t>
            </a:r>
            <a:endParaRPr sz="1800">
              <a:latin typeface="Arial MT"/>
              <a:cs typeface="Arial MT"/>
            </a:endParaRPr>
          </a:p>
          <a:p>
            <a:pPr marL="796290" lvl="1" indent="-367665">
              <a:lnSpc>
                <a:spcPct val="100000"/>
              </a:lnSpc>
              <a:buChar char="○"/>
              <a:tabLst>
                <a:tab pos="795655" algn="l"/>
                <a:tab pos="7969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endParaRPr sz="1800">
              <a:latin typeface="Arial MT"/>
              <a:cs typeface="Arial MT"/>
            </a:endParaRPr>
          </a:p>
          <a:p>
            <a:pPr marL="796290" lvl="1" indent="-367665">
              <a:lnSpc>
                <a:spcPct val="100000"/>
              </a:lnSpc>
              <a:buChar char="○"/>
              <a:tabLst>
                <a:tab pos="795655" algn="l"/>
                <a:tab pos="7969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when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landing outcome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 achieved</a:t>
            </a:r>
            <a:endParaRPr sz="1800">
              <a:latin typeface="Arial MT"/>
              <a:cs typeface="Arial MT"/>
            </a:endParaRPr>
          </a:p>
          <a:p>
            <a:pPr marL="796290" marR="344805" lvl="1" indent="-367030">
              <a:lnSpc>
                <a:spcPct val="100000"/>
              </a:lnSpc>
              <a:buChar char="○"/>
              <a:tabLst>
                <a:tab pos="795655" algn="l"/>
                <a:tab pos="7969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Names of the boosters which have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drone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ship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 have payload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than 4000 but less than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6000</a:t>
            </a:r>
            <a:endParaRPr sz="1800">
              <a:latin typeface="Arial MT"/>
              <a:cs typeface="Arial MT"/>
            </a:endParaRPr>
          </a:p>
          <a:p>
            <a:pPr marL="796290" lvl="1" indent="-367665">
              <a:lnSpc>
                <a:spcPct val="100000"/>
              </a:lnSpc>
              <a:buChar char="○"/>
              <a:tabLst>
                <a:tab pos="795655" algn="l"/>
                <a:tab pos="796925" algn="l"/>
              </a:tabLst>
            </a:pPr>
            <a:r>
              <a:rPr sz="1800" spc="-4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  <a:p>
            <a:pPr marL="796290" lvl="1" indent="-367665">
              <a:lnSpc>
                <a:spcPct val="100000"/>
              </a:lnSpc>
              <a:buChar char="○"/>
              <a:tabLst>
                <a:tab pos="795655" algn="l"/>
                <a:tab pos="7969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versions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endParaRPr sz="1800">
              <a:latin typeface="Arial MT"/>
              <a:cs typeface="Arial MT"/>
            </a:endParaRPr>
          </a:p>
          <a:p>
            <a:pPr marL="796290" marR="5080" lvl="1" indent="-367030">
              <a:lnSpc>
                <a:spcPct val="100000"/>
              </a:lnSpc>
              <a:buChar char="○"/>
              <a:tabLst>
                <a:tab pos="795655" algn="l"/>
                <a:tab pos="7969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Failure landing outcomes in drone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ship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 their booster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versions,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names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2015</a:t>
            </a:r>
            <a:endParaRPr sz="1800">
              <a:latin typeface="Arial MT"/>
              <a:cs typeface="Arial MT"/>
            </a:endParaRPr>
          </a:p>
          <a:p>
            <a:pPr marL="796290" marR="65405" lvl="1" indent="-367030">
              <a:lnSpc>
                <a:spcPct val="100000"/>
              </a:lnSpc>
              <a:buChar char="○"/>
              <a:tabLst>
                <a:tab pos="795655" algn="l"/>
                <a:tab pos="7969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Rank of 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count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landing outcomes between the date 04-06-2014 and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20-03-2017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descending order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034" y="6071744"/>
            <a:ext cx="81273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Source</a:t>
            </a:r>
            <a:r>
              <a:rPr sz="14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 err="1">
                <a:solidFill>
                  <a:srgbClr val="292929"/>
                </a:solidFill>
                <a:latin typeface="Arial MT"/>
                <a:cs typeface="Arial MT"/>
              </a:rPr>
              <a:t>code:</a:t>
            </a:r>
            <a:r>
              <a:rPr lang="en-US" sz="140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https</a:t>
            </a:r>
            <a:r>
              <a:rPr lang="en-US" sz="140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://github.com/Nishn3/Data-science-capstone-space-x-falcon-9/blob/main/</a:t>
            </a:r>
            <a:r>
              <a:rPr lang="en-US" sz="140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EDA_SQL.ipynb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9991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ED</a:t>
            </a:r>
            <a:r>
              <a:rPr dirty="0"/>
              <a:t>A</a:t>
            </a:r>
            <a:r>
              <a:rPr spc="-215" dirty="0"/>
              <a:t> </a:t>
            </a:r>
            <a:r>
              <a:rPr spc="-5" dirty="0"/>
              <a:t>wit</a:t>
            </a:r>
            <a:r>
              <a:rPr dirty="0"/>
              <a:t>h</a:t>
            </a:r>
            <a:r>
              <a:rPr spc="-5" dirty="0"/>
              <a:t> 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1B7DDB"/>
                </a:solidFill>
                <a:latin typeface="Arial MT"/>
                <a:cs typeface="Arial MT"/>
              </a:rPr>
              <a:t>14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3125" y="1895875"/>
            <a:ext cx="10166985" cy="2720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clusters,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circles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lines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endParaRPr sz="22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415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indicate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coordinates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/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points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(like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sites)</a:t>
            </a:r>
            <a:endParaRPr sz="1800">
              <a:latin typeface="Arial MT"/>
              <a:cs typeface="Arial MT"/>
            </a:endParaRPr>
          </a:p>
          <a:p>
            <a:pPr marL="885190" marR="690245" lvl="1" indent="-367030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Marker clusters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indicate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group of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markers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with 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same specific characteristic (like </a:t>
            </a:r>
            <a:r>
              <a:rPr sz="1800" spc="-4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having 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same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coordinate)</a:t>
            </a:r>
            <a:endParaRPr sz="1800">
              <a:latin typeface="Arial MT"/>
              <a:cs typeface="Arial MT"/>
            </a:endParaRPr>
          </a:p>
          <a:p>
            <a:pPr marL="885190" marR="5080" lvl="1" indent="-367030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Circles indicate an highlighted area around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 specific coordinate (like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NASA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Johnson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Center)</a:t>
            </a:r>
            <a:endParaRPr sz="18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Lines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indicate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two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coordinates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552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Build</a:t>
            </a:r>
            <a:r>
              <a:rPr spc="-30" dirty="0"/>
              <a:t> </a:t>
            </a:r>
            <a:r>
              <a:rPr spc="-5" dirty="0"/>
              <a:t>an</a:t>
            </a:r>
            <a:r>
              <a:rPr spc="-15" dirty="0"/>
              <a:t> </a:t>
            </a:r>
            <a:r>
              <a:rPr spc="-10" dirty="0"/>
              <a:t>Interactive</a:t>
            </a:r>
            <a:r>
              <a:rPr spc="-25" dirty="0"/>
              <a:t> </a:t>
            </a:r>
            <a:r>
              <a:rPr spc="-5" dirty="0"/>
              <a:t>Map</a:t>
            </a:r>
            <a:r>
              <a:rPr spc="-15" dirty="0"/>
              <a:t> </a:t>
            </a:r>
            <a:r>
              <a:rPr spc="-5" dirty="0"/>
              <a:t>with</a:t>
            </a:r>
            <a:r>
              <a:rPr spc="-20" dirty="0"/>
              <a:t> </a:t>
            </a:r>
            <a:r>
              <a:rPr spc="-5" dirty="0"/>
              <a:t>Folium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0724" y="5589400"/>
            <a:ext cx="8128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Source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 err="1">
                <a:solidFill>
                  <a:srgbClr val="292929"/>
                </a:solidFill>
                <a:latin typeface="Arial MT"/>
                <a:cs typeface="Arial MT"/>
              </a:rPr>
              <a:t>code:</a:t>
            </a:r>
            <a:r>
              <a:rPr lang="en-US" sz="140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https</a:t>
            </a:r>
            <a:r>
              <a:rPr lang="en-US" sz="140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://github.com/Nishn3/Data-science-capstone-space-x-falcon-9/blob/main/</a:t>
            </a:r>
            <a:r>
              <a:rPr lang="en-US" sz="140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Launch_Site_Location_Folium.ipynb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1B7DDB"/>
                </a:solidFill>
                <a:latin typeface="Arial MT"/>
                <a:cs typeface="Arial MT"/>
              </a:rPr>
              <a:t>15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4925" y="1839848"/>
            <a:ext cx="9060815" cy="199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Following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graphs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used:</a:t>
            </a:r>
            <a:endParaRPr sz="22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41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pie</a:t>
            </a:r>
            <a:r>
              <a:rPr sz="1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sz="18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show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18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slider</a:t>
            </a:r>
            <a:r>
              <a:rPr sz="18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range</a:t>
            </a:r>
            <a:endParaRPr sz="1800">
              <a:latin typeface="Arial MT"/>
              <a:cs typeface="Arial MT"/>
            </a:endParaRPr>
          </a:p>
          <a:p>
            <a:pPr marL="885190" marR="5080" lvl="1" indent="-367030">
              <a:lnSpc>
                <a:spcPct val="100000"/>
              </a:lnSpc>
              <a:spcBef>
                <a:spcPts val="140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scatter plot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show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correlation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between the payload and launch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350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Build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Dashboard</a:t>
            </a:r>
            <a:r>
              <a:rPr spc="-20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10" dirty="0"/>
              <a:t>Plotly</a:t>
            </a:r>
            <a:r>
              <a:rPr spc="-30" dirty="0"/>
              <a:t> </a:t>
            </a:r>
            <a:r>
              <a:rPr spc="-5" dirty="0"/>
              <a:t>Dash</a:t>
            </a:r>
          </a:p>
        </p:txBody>
      </p:sp>
      <p:sp>
        <p:nvSpPr>
          <p:cNvPr id="5" name="object 5">
            <a:hlinkClick r:id="rId2"/>
          </p:cNvPr>
          <p:cNvSpPr txBox="1"/>
          <p:nvPr/>
        </p:nvSpPr>
        <p:spPr>
          <a:xfrm>
            <a:off x="1030724" y="5589400"/>
            <a:ext cx="74161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Source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 err="1">
                <a:solidFill>
                  <a:srgbClr val="292929"/>
                </a:solidFill>
                <a:latin typeface="Arial MT"/>
                <a:cs typeface="Arial MT"/>
              </a:rPr>
              <a:t>code:</a:t>
            </a:r>
            <a:r>
              <a:rPr lang="en-US" sz="140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https</a:t>
            </a:r>
            <a:r>
              <a:rPr lang="en-US" sz="140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://github.com/Nishn3/Data-science-capstone-space-x-falcon-9/blob/main/spacex_dash_app.py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1B7DDB"/>
                </a:solidFill>
                <a:latin typeface="Arial MT"/>
                <a:cs typeface="Arial MT"/>
              </a:rPr>
              <a:t>16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4925" y="1786204"/>
            <a:ext cx="9023985" cy="129286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99390" marR="376555" indent="-187325">
              <a:lnSpc>
                <a:spcPct val="80000"/>
              </a:lnSpc>
              <a:spcBef>
                <a:spcPts val="625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Four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 models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 used for predictive analysis: Logistic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regression,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SVM,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classifier,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Nearest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neighbors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80000"/>
              </a:lnSpc>
              <a:spcBef>
                <a:spcPts val="10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best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combination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hyperparameters for each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 found by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Grid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Search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374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Predictiv</a:t>
            </a:r>
            <a:r>
              <a:rPr dirty="0"/>
              <a:t>e</a:t>
            </a:r>
            <a:r>
              <a:rPr spc="-215" dirty="0"/>
              <a:t> </a:t>
            </a:r>
            <a:r>
              <a:rPr spc="-10" dirty="0"/>
              <a:t>Analysi</a:t>
            </a:r>
            <a:r>
              <a:rPr dirty="0"/>
              <a:t>s</a:t>
            </a:r>
            <a:r>
              <a:rPr spc="-15" dirty="0"/>
              <a:t> </a:t>
            </a:r>
            <a:r>
              <a:rPr dirty="0"/>
              <a:t>(Classification)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77762" y="3684112"/>
            <a:ext cx="2588895" cy="1038225"/>
            <a:chOff x="977762" y="3684112"/>
            <a:chExt cx="2588895" cy="1038225"/>
          </a:xfrm>
        </p:grpSpPr>
        <p:sp>
          <p:nvSpPr>
            <p:cNvPr id="6" name="object 6"/>
            <p:cNvSpPr/>
            <p:nvPr/>
          </p:nvSpPr>
          <p:spPr>
            <a:xfrm>
              <a:off x="982525" y="36888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2407646" y="1028699"/>
                  </a:moveTo>
                  <a:lnTo>
                    <a:pt x="171453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3" y="0"/>
                  </a:lnTo>
                  <a:lnTo>
                    <a:pt x="2407646" y="0"/>
                  </a:lnTo>
                  <a:lnTo>
                    <a:pt x="2473258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2525" y="36888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0" y="171453"/>
                  </a:move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3" y="0"/>
                  </a:lnTo>
                  <a:lnTo>
                    <a:pt x="2407646" y="0"/>
                  </a:lnTo>
                  <a:lnTo>
                    <a:pt x="2473258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lnTo>
                    <a:pt x="171453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24580" y="3973863"/>
            <a:ext cx="169481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4475" marR="5080" indent="-2324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preparation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standardization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96062" y="3684112"/>
            <a:ext cx="2588895" cy="1038225"/>
            <a:chOff x="4296062" y="3684112"/>
            <a:chExt cx="2588895" cy="1038225"/>
          </a:xfrm>
        </p:grpSpPr>
        <p:sp>
          <p:nvSpPr>
            <p:cNvPr id="10" name="object 10"/>
            <p:cNvSpPr/>
            <p:nvPr/>
          </p:nvSpPr>
          <p:spPr>
            <a:xfrm>
              <a:off x="4300825" y="36888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2407646" y="1028699"/>
                  </a:moveTo>
                  <a:lnTo>
                    <a:pt x="171453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3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00825" y="36888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0" y="171453"/>
                  </a:move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3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lnTo>
                    <a:pt x="171453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76416" y="3764313"/>
            <a:ext cx="222694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" algn="ctr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 MT"/>
                <a:cs typeface="Arial MT"/>
              </a:rPr>
              <a:t>Training </a:t>
            </a:r>
            <a:r>
              <a:rPr sz="1400" spc="-5" dirty="0">
                <a:latin typeface="Arial MT"/>
                <a:cs typeface="Arial MT"/>
              </a:rPr>
              <a:t>each </a:t>
            </a:r>
            <a:r>
              <a:rPr sz="1400" dirty="0">
                <a:latin typeface="Arial MT"/>
                <a:cs typeface="Arial MT"/>
              </a:rPr>
              <a:t>model </a:t>
            </a:r>
            <a:r>
              <a:rPr sz="1400" spc="-5" dirty="0">
                <a:latin typeface="Arial MT"/>
                <a:cs typeface="Arial MT"/>
              </a:rPr>
              <a:t>with </a:t>
            </a:r>
            <a:r>
              <a:rPr sz="1400" dirty="0">
                <a:latin typeface="Arial MT"/>
                <a:cs typeface="Arial MT"/>
              </a:rPr>
              <a:t> combinations </a:t>
            </a:r>
            <a:r>
              <a:rPr sz="1400" spc="-5" dirty="0">
                <a:latin typeface="Arial MT"/>
                <a:cs typeface="Arial MT"/>
              </a:rPr>
              <a:t>of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hyperparameters using Grid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Search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14362" y="3684112"/>
            <a:ext cx="2588895" cy="1038225"/>
            <a:chOff x="7614362" y="3684112"/>
            <a:chExt cx="2588895" cy="1038225"/>
          </a:xfrm>
        </p:grpSpPr>
        <p:sp>
          <p:nvSpPr>
            <p:cNvPr id="14" name="object 14"/>
            <p:cNvSpPr/>
            <p:nvPr/>
          </p:nvSpPr>
          <p:spPr>
            <a:xfrm>
              <a:off x="7619124" y="36888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2407646" y="1028699"/>
                  </a:moveTo>
                  <a:lnTo>
                    <a:pt x="171452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2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19124" y="368887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0" y="171453"/>
                  </a:move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2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lnTo>
                    <a:pt x="171452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31809" y="4078638"/>
            <a:ext cx="17538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Comparison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results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56862" y="4013799"/>
            <a:ext cx="4067175" cy="379095"/>
            <a:chOff x="3556862" y="4013799"/>
            <a:chExt cx="4067175" cy="379095"/>
          </a:xfrm>
        </p:grpSpPr>
        <p:sp>
          <p:nvSpPr>
            <p:cNvPr id="18" name="object 18"/>
            <p:cNvSpPr/>
            <p:nvPr/>
          </p:nvSpPr>
          <p:spPr>
            <a:xfrm>
              <a:off x="3561624" y="4018562"/>
              <a:ext cx="739775" cy="369570"/>
            </a:xfrm>
            <a:custGeom>
              <a:avLst/>
              <a:gdLst/>
              <a:ahLst/>
              <a:cxnLst/>
              <a:rect l="l" t="t" r="r" b="b"/>
              <a:pathLst>
                <a:path w="739775" h="369570">
                  <a:moveTo>
                    <a:pt x="554549" y="369299"/>
                  </a:moveTo>
                  <a:lnTo>
                    <a:pt x="554549" y="276974"/>
                  </a:lnTo>
                  <a:lnTo>
                    <a:pt x="0" y="276974"/>
                  </a:lnTo>
                  <a:lnTo>
                    <a:pt x="0" y="92324"/>
                  </a:lnTo>
                  <a:lnTo>
                    <a:pt x="554549" y="92324"/>
                  </a:lnTo>
                  <a:lnTo>
                    <a:pt x="554549" y="0"/>
                  </a:lnTo>
                  <a:lnTo>
                    <a:pt x="739199" y="184649"/>
                  </a:lnTo>
                  <a:lnTo>
                    <a:pt x="554549" y="3692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61624" y="4018562"/>
              <a:ext cx="739775" cy="369570"/>
            </a:xfrm>
            <a:custGeom>
              <a:avLst/>
              <a:gdLst/>
              <a:ahLst/>
              <a:cxnLst/>
              <a:rect l="l" t="t" r="r" b="b"/>
              <a:pathLst>
                <a:path w="739775" h="369570">
                  <a:moveTo>
                    <a:pt x="554549" y="369299"/>
                  </a:moveTo>
                  <a:lnTo>
                    <a:pt x="554549" y="276974"/>
                  </a:lnTo>
                  <a:lnTo>
                    <a:pt x="0" y="276974"/>
                  </a:lnTo>
                  <a:lnTo>
                    <a:pt x="0" y="92324"/>
                  </a:lnTo>
                  <a:lnTo>
                    <a:pt x="554549" y="92324"/>
                  </a:lnTo>
                  <a:lnTo>
                    <a:pt x="554549" y="0"/>
                  </a:lnTo>
                  <a:lnTo>
                    <a:pt x="739199" y="184649"/>
                  </a:lnTo>
                  <a:lnTo>
                    <a:pt x="554549" y="3692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79925" y="4018574"/>
              <a:ext cx="739775" cy="369570"/>
            </a:xfrm>
            <a:custGeom>
              <a:avLst/>
              <a:gdLst/>
              <a:ahLst/>
              <a:cxnLst/>
              <a:rect l="l" t="t" r="r" b="b"/>
              <a:pathLst>
                <a:path w="739775" h="369570">
                  <a:moveTo>
                    <a:pt x="554549" y="369299"/>
                  </a:moveTo>
                  <a:lnTo>
                    <a:pt x="554549" y="276974"/>
                  </a:lnTo>
                  <a:lnTo>
                    <a:pt x="0" y="276974"/>
                  </a:lnTo>
                  <a:lnTo>
                    <a:pt x="0" y="92324"/>
                  </a:lnTo>
                  <a:lnTo>
                    <a:pt x="554549" y="92324"/>
                  </a:lnTo>
                  <a:lnTo>
                    <a:pt x="554549" y="0"/>
                  </a:lnTo>
                  <a:lnTo>
                    <a:pt x="739199" y="184649"/>
                  </a:lnTo>
                  <a:lnTo>
                    <a:pt x="554549" y="3692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79925" y="4018574"/>
              <a:ext cx="739775" cy="369570"/>
            </a:xfrm>
            <a:custGeom>
              <a:avLst/>
              <a:gdLst/>
              <a:ahLst/>
              <a:cxnLst/>
              <a:rect l="l" t="t" r="r" b="b"/>
              <a:pathLst>
                <a:path w="739775" h="369570">
                  <a:moveTo>
                    <a:pt x="554549" y="369299"/>
                  </a:moveTo>
                  <a:lnTo>
                    <a:pt x="554549" y="276974"/>
                  </a:lnTo>
                  <a:lnTo>
                    <a:pt x="0" y="276974"/>
                  </a:lnTo>
                  <a:lnTo>
                    <a:pt x="0" y="92324"/>
                  </a:lnTo>
                  <a:lnTo>
                    <a:pt x="554549" y="92324"/>
                  </a:lnTo>
                  <a:lnTo>
                    <a:pt x="554549" y="0"/>
                  </a:lnTo>
                  <a:lnTo>
                    <a:pt x="739199" y="184649"/>
                  </a:lnTo>
                  <a:lnTo>
                    <a:pt x="554549" y="3692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30724" y="5589400"/>
            <a:ext cx="81375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Source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 err="1">
                <a:solidFill>
                  <a:srgbClr val="292929"/>
                </a:solidFill>
                <a:latin typeface="Arial MT"/>
                <a:cs typeface="Arial MT"/>
              </a:rPr>
              <a:t>code:</a:t>
            </a:r>
            <a:r>
              <a:rPr lang="en-US" sz="140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https</a:t>
            </a:r>
            <a:r>
              <a:rPr lang="en-US" sz="140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://github.com/Nishn3/Data-science-capstone-space-x-falcon-9/blob/main/</a:t>
            </a:r>
            <a:r>
              <a:rPr lang="en-US" sz="1400" dirty="0" err="1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Machine_Learning_Prediction.ipynb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049" y="1663823"/>
            <a:ext cx="8311515" cy="215646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34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results:</a:t>
            </a:r>
            <a:endParaRPr sz="22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015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uses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4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18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08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2928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endParaRPr sz="18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08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pad was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achieved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2017</a:t>
            </a:r>
            <a:endParaRPr sz="18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08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Almost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100%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919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049" y="1643727"/>
            <a:ext cx="9954895" cy="105156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 possible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identify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locations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usually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located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near 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good logistic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infrastructure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around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64"/>
            <a:ext cx="15919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250" y="3501300"/>
            <a:ext cx="5169749" cy="25242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2325" y="3501300"/>
            <a:ext cx="4224272" cy="25242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049" y="1821529"/>
            <a:ext cx="424751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 analysis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showed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Logistic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regression,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SVM 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Nearest neighbors produced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similar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83.33%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199390" marR="300355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More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is needed for better </a:t>
            </a:r>
            <a:r>
              <a:rPr sz="2200" spc="-6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determination 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64"/>
            <a:ext cx="15919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3424" y="1579199"/>
            <a:ext cx="5562176" cy="44463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622" y="1949663"/>
            <a:ext cx="2689860" cy="310388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119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369331"/>
                </a:moveTo>
                <a:lnTo>
                  <a:pt x="0" y="369331"/>
                </a:lnTo>
                <a:lnTo>
                  <a:pt x="0" y="0"/>
                </a:lnTo>
                <a:lnTo>
                  <a:pt x="1058302" y="0"/>
                </a:lnTo>
                <a:lnTo>
                  <a:pt x="1058302" y="369331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0994" y="2546001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824" y="4338199"/>
            <a:ext cx="9641840" cy="115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" marR="5080" indent="-327025">
              <a:lnSpc>
                <a:spcPct val="100000"/>
              </a:lnSpc>
              <a:spcBef>
                <a:spcPts val="100"/>
              </a:spcBef>
              <a:buChar char="•"/>
              <a:tabLst>
                <a:tab pos="338455" algn="l"/>
                <a:tab pos="3397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higher the flight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number,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higher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chance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 of the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rocket’s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endParaRPr sz="2200">
              <a:latin typeface="Arial MT"/>
              <a:cs typeface="Arial MT"/>
            </a:endParaRPr>
          </a:p>
          <a:p>
            <a:pPr marL="339090" indent="-327025">
              <a:lnSpc>
                <a:spcPct val="100000"/>
              </a:lnSpc>
              <a:spcBef>
                <a:spcPts val="1000"/>
              </a:spcBef>
              <a:buChar char="•"/>
              <a:tabLst>
                <a:tab pos="338455" algn="l"/>
                <a:tab pos="3397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most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SLC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309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Flight</a:t>
            </a:r>
            <a:r>
              <a:rPr spc="-30" dirty="0"/>
              <a:t> </a:t>
            </a:r>
            <a:r>
              <a:rPr spc="-5" dirty="0"/>
              <a:t>Number</a:t>
            </a:r>
            <a:r>
              <a:rPr spc="-25" dirty="0"/>
              <a:t> </a:t>
            </a:r>
            <a:r>
              <a:rPr dirty="0"/>
              <a:t>vs.</a:t>
            </a:r>
            <a:r>
              <a:rPr spc="-25" dirty="0"/>
              <a:t> </a:t>
            </a:r>
            <a:r>
              <a:rPr spc="-5" dirty="0"/>
              <a:t>Launch</a:t>
            </a:r>
            <a:r>
              <a:rPr spc="-25" dirty="0"/>
              <a:t> </a:t>
            </a:r>
            <a:r>
              <a:rPr spc="-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871274"/>
            <a:ext cx="10616699" cy="2063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00" y="4155649"/>
            <a:ext cx="9886315" cy="105156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VAFB-SLC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greater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10000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9000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0571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Payload</a:t>
            </a:r>
            <a:r>
              <a:rPr spc="-45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spc="-5" dirty="0"/>
              <a:t>Launch</a:t>
            </a:r>
            <a:r>
              <a:rPr spc="-35" dirty="0"/>
              <a:t> </a:t>
            </a:r>
            <a:r>
              <a:rPr spc="-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74" y="1840059"/>
            <a:ext cx="10598399" cy="20596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4" y="4953549"/>
            <a:ext cx="7265670" cy="105156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ES-L1,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GEO,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HEO,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SSO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-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SO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321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Success</a:t>
            </a:r>
            <a:r>
              <a:rPr spc="-35" dirty="0"/>
              <a:t> </a:t>
            </a:r>
            <a:r>
              <a:rPr spc="-5" dirty="0"/>
              <a:t>Rate</a:t>
            </a:r>
            <a:r>
              <a:rPr spc="-20" dirty="0"/>
              <a:t> </a:t>
            </a:r>
            <a:r>
              <a:rPr dirty="0"/>
              <a:t>vs.</a:t>
            </a:r>
            <a:r>
              <a:rPr spc="-20" dirty="0"/>
              <a:t> </a:t>
            </a:r>
            <a:r>
              <a:rPr spc="-10" dirty="0"/>
              <a:t>Orbit</a:t>
            </a:r>
            <a:r>
              <a:rPr spc="-95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4192" y="1378201"/>
            <a:ext cx="5923625" cy="3541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0031" y="4175421"/>
            <a:ext cx="6805930" cy="156464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strong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flights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GTO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general,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improved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almost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855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Flight</a:t>
            </a:r>
            <a:r>
              <a:rPr spc="-30" dirty="0"/>
              <a:t> </a:t>
            </a:r>
            <a:r>
              <a:rPr spc="-5" dirty="0"/>
              <a:t>Number</a:t>
            </a:r>
            <a:r>
              <a:rPr spc="-20" dirty="0"/>
              <a:t> </a:t>
            </a:r>
            <a:r>
              <a:rPr dirty="0"/>
              <a:t>vs.</a:t>
            </a:r>
            <a:r>
              <a:rPr spc="-20" dirty="0"/>
              <a:t> </a:t>
            </a:r>
            <a:r>
              <a:rPr spc="-10" dirty="0"/>
              <a:t>Orbit</a:t>
            </a:r>
            <a:r>
              <a:rPr spc="-95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300" y="1733585"/>
            <a:ext cx="10565401" cy="20584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806" y="4314022"/>
            <a:ext cx="6896734" cy="146431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339090" indent="-327025">
              <a:lnSpc>
                <a:spcPct val="100000"/>
              </a:lnSpc>
              <a:spcBef>
                <a:spcPts val="1235"/>
              </a:spcBef>
              <a:buChar char="•"/>
              <a:tabLst>
                <a:tab pos="338455" algn="l"/>
                <a:tab pos="339725" algn="l"/>
              </a:tabLst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GTO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relation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endParaRPr sz="2200">
              <a:latin typeface="Arial MT"/>
              <a:cs typeface="Arial MT"/>
            </a:endParaRPr>
          </a:p>
          <a:p>
            <a:pPr marL="339090" indent="-327025">
              <a:lnSpc>
                <a:spcPct val="100000"/>
              </a:lnSpc>
              <a:spcBef>
                <a:spcPts val="1135"/>
              </a:spcBef>
              <a:buChar char="•"/>
              <a:tabLst>
                <a:tab pos="338455" algn="l"/>
                <a:tab pos="3397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SO,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GEO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only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few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endParaRPr sz="2200">
              <a:latin typeface="Arial MT"/>
              <a:cs typeface="Arial MT"/>
            </a:endParaRPr>
          </a:p>
          <a:p>
            <a:pPr marL="339090" indent="-327025">
              <a:lnSpc>
                <a:spcPct val="100000"/>
              </a:lnSpc>
              <a:spcBef>
                <a:spcPts val="1135"/>
              </a:spcBef>
              <a:buChar char="•"/>
              <a:tabLst>
                <a:tab pos="338455" algn="l"/>
                <a:tab pos="3397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ISS,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PO,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: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heavy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326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Payload</a:t>
            </a:r>
            <a:r>
              <a:rPr spc="-40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spc="-10" dirty="0"/>
              <a:t>Orbit</a:t>
            </a:r>
            <a:r>
              <a:rPr spc="-100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712" y="1658724"/>
            <a:ext cx="10748574" cy="20940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6" y="2083975"/>
            <a:ext cx="294322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kept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increasing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since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2013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till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2020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260985" indent="-248920">
              <a:lnSpc>
                <a:spcPct val="100000"/>
              </a:lnSpc>
              <a:buChar char="•"/>
              <a:tabLst>
                <a:tab pos="260985" algn="l"/>
                <a:tab pos="261620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slight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fall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2018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07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Launch</a:t>
            </a:r>
            <a:r>
              <a:rPr spc="-25" dirty="0"/>
              <a:t> </a:t>
            </a:r>
            <a:r>
              <a:rPr spc="-10" dirty="0"/>
              <a:t>Success</a:t>
            </a:r>
            <a:r>
              <a:rPr spc="-95" dirty="0"/>
              <a:t> </a:t>
            </a:r>
            <a:r>
              <a:rPr spc="-65" dirty="0"/>
              <a:t>Yearly</a:t>
            </a:r>
            <a:r>
              <a:rPr spc="-90" dirty="0"/>
              <a:t> </a:t>
            </a:r>
            <a:r>
              <a:rPr spc="-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8849" y="1781824"/>
            <a:ext cx="7184950" cy="4099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53765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70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</a:t>
            </a:r>
            <a:r>
              <a:rPr spc="-40" dirty="0"/>
              <a:t> </a:t>
            </a:r>
            <a:r>
              <a:rPr spc="-5" dirty="0"/>
              <a:t>Launch</a:t>
            </a:r>
            <a:r>
              <a:rPr spc="-30" dirty="0"/>
              <a:t> </a:t>
            </a:r>
            <a:r>
              <a:rPr spc="-10" dirty="0"/>
              <a:t>Site</a:t>
            </a:r>
            <a:r>
              <a:rPr spc="-40" dirty="0"/>
              <a:t> </a:t>
            </a:r>
            <a:r>
              <a:rPr spc="-5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787" y="2720800"/>
            <a:ext cx="10563224" cy="2285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65735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5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`CCA`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7127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Launch</a:t>
            </a:r>
            <a:r>
              <a:rPr spc="-20" dirty="0"/>
              <a:t> </a:t>
            </a:r>
            <a:r>
              <a:rPr spc="-10" dirty="0"/>
              <a:t>Site</a:t>
            </a:r>
            <a:r>
              <a:rPr spc="-25" dirty="0"/>
              <a:t> </a:t>
            </a:r>
            <a:r>
              <a:rPr spc="-5" dirty="0"/>
              <a:t>Names</a:t>
            </a:r>
            <a:r>
              <a:rPr spc="-20" dirty="0"/>
              <a:t> </a:t>
            </a:r>
            <a:r>
              <a:rPr spc="-10" dirty="0"/>
              <a:t>Begin</a:t>
            </a:r>
            <a:r>
              <a:rPr spc="-30" dirty="0"/>
              <a:t>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5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50" y="2477337"/>
            <a:ext cx="10506074" cy="3476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82619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(CRS)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0925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-40" dirty="0"/>
              <a:t> </a:t>
            </a:r>
            <a:r>
              <a:rPr spc="-10" dirty="0"/>
              <a:t>Payload</a:t>
            </a:r>
            <a:r>
              <a:rPr spc="-50" dirty="0"/>
              <a:t> </a:t>
            </a:r>
            <a:r>
              <a:rPr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619375"/>
            <a:ext cx="10363199" cy="16192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824" y="1497921"/>
            <a:ext cx="9271635" cy="339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methodologies:</a:t>
            </a:r>
            <a:endParaRPr sz="22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41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web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scraping</a:t>
            </a:r>
            <a:endParaRPr sz="1800">
              <a:latin typeface="Arial MT"/>
              <a:cs typeface="Arial MT"/>
            </a:endParaRPr>
          </a:p>
          <a:p>
            <a:pPr marL="885190" marR="5080" lvl="1" indent="-367030">
              <a:lnSpc>
                <a:spcPct val="114999"/>
              </a:lnSpc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Exploratory Data Analysis, including data wrangling, data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visualization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creating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endParaRPr sz="18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325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algorithms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○"/>
            </a:pP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○"/>
            </a:pPr>
            <a:endParaRPr sz="16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results:</a:t>
            </a:r>
            <a:endParaRPr sz="22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42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sz="18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identified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features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predict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launchings</a:t>
            </a:r>
            <a:endParaRPr sz="1800">
              <a:latin typeface="Arial MT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32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prediction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found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relatively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1916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Executive</a:t>
            </a:r>
            <a:r>
              <a:rPr spc="-95" dirty="0"/>
              <a:t> </a:t>
            </a:r>
            <a:r>
              <a:rPr spc="-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90265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628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Average </a:t>
            </a:r>
            <a:r>
              <a:rPr spc="-10" dirty="0"/>
              <a:t>Payload</a:t>
            </a:r>
            <a:r>
              <a:rPr spc="-25" dirty="0"/>
              <a:t> </a:t>
            </a:r>
            <a:r>
              <a:rPr spc="-5" dirty="0"/>
              <a:t>Mass</a:t>
            </a:r>
            <a:r>
              <a:rPr spc="-15" dirty="0"/>
              <a:t> </a:t>
            </a:r>
            <a:r>
              <a:rPr spc="-5" dirty="0"/>
              <a:t>by</a:t>
            </a:r>
            <a:r>
              <a:rPr spc="-15" dirty="0"/>
              <a:t> </a:t>
            </a:r>
            <a:r>
              <a:rPr spc="-5" dirty="0"/>
              <a:t>F9</a:t>
            </a:r>
            <a:r>
              <a:rPr spc="-20" dirty="0"/>
              <a:t> </a:t>
            </a:r>
            <a:r>
              <a:rPr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851350"/>
            <a:ext cx="10515599" cy="16192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86652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 outcome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945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First</a:t>
            </a:r>
            <a:r>
              <a:rPr spc="-30" dirty="0"/>
              <a:t> </a:t>
            </a:r>
            <a:r>
              <a:rPr spc="-10" dirty="0"/>
              <a:t>Successful</a:t>
            </a:r>
            <a:r>
              <a:rPr spc="-30" dirty="0"/>
              <a:t> </a:t>
            </a:r>
            <a:r>
              <a:rPr spc="-10" dirty="0"/>
              <a:t>Ground</a:t>
            </a:r>
            <a:r>
              <a:rPr spc="-25" dirty="0"/>
              <a:t> </a:t>
            </a:r>
            <a:r>
              <a:rPr spc="-5" dirty="0"/>
              <a:t>Landing</a:t>
            </a:r>
            <a:r>
              <a:rPr spc="-20" dirty="0"/>
              <a:t> </a:t>
            </a:r>
            <a:r>
              <a:rPr spc="-5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00" y="3163162"/>
            <a:ext cx="10401299" cy="1762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9228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 the names of boosters which have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successfully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landed on drone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had payload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greater than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4000 but less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6000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62984"/>
            <a:ext cx="98209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Successful</a:t>
            </a:r>
            <a:r>
              <a:rPr sz="2500" spc="-20" dirty="0"/>
              <a:t> </a:t>
            </a:r>
            <a:r>
              <a:rPr sz="2500" spc="-5" dirty="0"/>
              <a:t>Drone</a:t>
            </a:r>
            <a:r>
              <a:rPr sz="2500" spc="-10" dirty="0"/>
              <a:t> </a:t>
            </a:r>
            <a:r>
              <a:rPr sz="2500" spc="-5" dirty="0"/>
              <a:t>Ship</a:t>
            </a:r>
            <a:r>
              <a:rPr sz="2500" spc="-15" dirty="0"/>
              <a:t> </a:t>
            </a:r>
            <a:r>
              <a:rPr sz="2500" spc="-5" dirty="0"/>
              <a:t>Landing</a:t>
            </a:r>
            <a:r>
              <a:rPr sz="2500" spc="-10" dirty="0"/>
              <a:t> </a:t>
            </a:r>
            <a:r>
              <a:rPr sz="2500" spc="-5" dirty="0"/>
              <a:t>with</a:t>
            </a:r>
            <a:r>
              <a:rPr sz="2500" spc="-10" dirty="0"/>
              <a:t> </a:t>
            </a:r>
            <a:r>
              <a:rPr sz="2500" spc="-5" dirty="0"/>
              <a:t>Payload</a:t>
            </a:r>
            <a:r>
              <a:rPr sz="2500" spc="-20" dirty="0"/>
              <a:t> </a:t>
            </a:r>
            <a:r>
              <a:rPr sz="2500" spc="-5" dirty="0"/>
              <a:t>between</a:t>
            </a:r>
            <a:r>
              <a:rPr sz="2500" spc="-10" dirty="0"/>
              <a:t> </a:t>
            </a:r>
            <a:r>
              <a:rPr sz="2500" spc="-5" dirty="0"/>
              <a:t>4000</a:t>
            </a:r>
            <a:r>
              <a:rPr sz="2500" spc="-10" dirty="0"/>
              <a:t> </a:t>
            </a:r>
            <a:r>
              <a:rPr sz="2500" spc="-5" dirty="0"/>
              <a:t>and</a:t>
            </a:r>
            <a:r>
              <a:rPr sz="2500" spc="-10" dirty="0"/>
              <a:t> </a:t>
            </a:r>
            <a:r>
              <a:rPr sz="2500" spc="-5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525" y="2899812"/>
            <a:ext cx="10448924" cy="2409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88512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Calculate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05986"/>
            <a:ext cx="1022477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</a:t>
            </a:r>
            <a:r>
              <a:rPr sz="3100" spc="-15" dirty="0"/>
              <a:t> </a:t>
            </a:r>
            <a:r>
              <a:rPr sz="3100" spc="-5" dirty="0"/>
              <a:t>Number</a:t>
            </a:r>
            <a:r>
              <a:rPr sz="3100" spc="-10" dirty="0"/>
              <a:t> </a:t>
            </a:r>
            <a:r>
              <a:rPr sz="3100" spc="-5" dirty="0"/>
              <a:t>of</a:t>
            </a:r>
            <a:r>
              <a:rPr sz="3100" spc="-15" dirty="0"/>
              <a:t> </a:t>
            </a:r>
            <a:r>
              <a:rPr sz="3100" spc="-10" dirty="0"/>
              <a:t>Successful</a:t>
            </a:r>
            <a:r>
              <a:rPr sz="3100" spc="-15" dirty="0"/>
              <a:t> </a:t>
            </a:r>
            <a:r>
              <a:rPr sz="3100" spc="-5" dirty="0"/>
              <a:t>and</a:t>
            </a:r>
            <a:r>
              <a:rPr sz="3100" spc="-10" dirty="0"/>
              <a:t> Failure</a:t>
            </a:r>
            <a:r>
              <a:rPr sz="3100" spc="-20" dirty="0"/>
              <a:t> </a:t>
            </a:r>
            <a:r>
              <a:rPr sz="3100" dirty="0"/>
              <a:t>Mission</a:t>
            </a:r>
            <a:r>
              <a:rPr sz="3100" spc="-10" dirty="0"/>
              <a:t> </a:t>
            </a:r>
            <a:r>
              <a:rPr sz="3100" spc="-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2824950"/>
            <a:ext cx="10382249" cy="23526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702" y="1397293"/>
            <a:ext cx="801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indent="-169545">
              <a:lnSpc>
                <a:spcPct val="100000"/>
              </a:lnSpc>
              <a:spcBef>
                <a:spcPts val="100"/>
              </a:spcBef>
              <a:buChar char="•"/>
              <a:tabLst>
                <a:tab pos="18224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booster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5336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Boosters</a:t>
            </a:r>
            <a:r>
              <a:rPr spc="-40" dirty="0"/>
              <a:t> </a:t>
            </a:r>
            <a:r>
              <a:rPr spc="-5" dirty="0"/>
              <a:t>Carried</a:t>
            </a:r>
            <a:r>
              <a:rPr spc="-35" dirty="0"/>
              <a:t> </a:t>
            </a:r>
            <a:r>
              <a:rPr spc="-5" dirty="0"/>
              <a:t>Maximum</a:t>
            </a:r>
            <a:r>
              <a:rPr spc="-30" dirty="0"/>
              <a:t> </a:t>
            </a:r>
            <a:r>
              <a:rPr spc="-5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1810462"/>
            <a:ext cx="10306049" cy="42957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8773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 the failed landing_outcomes in drone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their booster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versions,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names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2015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620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2015</a:t>
            </a:r>
            <a:r>
              <a:rPr spc="-50" dirty="0"/>
              <a:t> </a:t>
            </a:r>
            <a:r>
              <a:rPr spc="-5" dirty="0"/>
              <a:t>Launch</a:t>
            </a:r>
            <a:r>
              <a:rPr spc="-45" dirty="0"/>
              <a:t> </a:t>
            </a:r>
            <a:r>
              <a:rPr spc="-5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3020225"/>
            <a:ext cx="10401299" cy="1962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35" y="1839848"/>
            <a:ext cx="8265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Rank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count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 outcomes between the date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2010-06-04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2017-03-20,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descending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order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34485"/>
            <a:ext cx="9935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Rank</a:t>
            </a:r>
            <a:r>
              <a:rPr sz="2800" spc="-20" dirty="0"/>
              <a:t> </a:t>
            </a:r>
            <a:r>
              <a:rPr sz="2800" spc="-5" dirty="0"/>
              <a:t>Landing</a:t>
            </a:r>
            <a:r>
              <a:rPr sz="2800" spc="-15" dirty="0"/>
              <a:t> </a:t>
            </a:r>
            <a:r>
              <a:rPr sz="2800" spc="-5" dirty="0"/>
              <a:t>Outcomes</a:t>
            </a:r>
            <a:r>
              <a:rPr sz="2800" spc="-20" dirty="0"/>
              <a:t> </a:t>
            </a:r>
            <a:r>
              <a:rPr sz="2800" spc="-10" dirty="0"/>
              <a:t>Between</a:t>
            </a:r>
            <a:r>
              <a:rPr sz="2800" spc="-20" dirty="0"/>
              <a:t> </a:t>
            </a:r>
            <a:r>
              <a:rPr sz="2800" spc="-5" dirty="0"/>
              <a:t>2010-06-04</a:t>
            </a:r>
            <a:r>
              <a:rPr sz="2800" spc="-15" dirty="0"/>
              <a:t> </a:t>
            </a:r>
            <a:r>
              <a:rPr sz="2800" spc="-5" dirty="0"/>
              <a:t>and</a:t>
            </a:r>
            <a:r>
              <a:rPr sz="2800" spc="-15" dirty="0"/>
              <a:t> </a:t>
            </a:r>
            <a:r>
              <a:rPr sz="2800" spc="-5" dirty="0"/>
              <a:t>2017-03-20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150" y="3249700"/>
            <a:ext cx="10353674" cy="2476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369331"/>
                </a:moveTo>
                <a:lnTo>
                  <a:pt x="0" y="369331"/>
                </a:lnTo>
                <a:lnTo>
                  <a:pt x="0" y="0"/>
                </a:lnTo>
                <a:lnTo>
                  <a:pt x="1058302" y="0"/>
                </a:lnTo>
                <a:lnTo>
                  <a:pt x="1058302" y="369331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0994" y="2546001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75" y="5658888"/>
            <a:ext cx="9085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located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sea,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probably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safety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reasons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6625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Launch</a:t>
            </a:r>
            <a:r>
              <a:rPr spc="-90" dirty="0"/>
              <a:t> </a:t>
            </a:r>
            <a:r>
              <a:rPr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862" y="1345548"/>
            <a:ext cx="7913874" cy="4041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125" y="5500799"/>
            <a:ext cx="9305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example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sz="2200" spc="-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green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indicate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launches,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indicates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485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Launches</a:t>
            </a:r>
            <a:r>
              <a:rPr spc="-35" dirty="0"/>
              <a:t> </a:t>
            </a:r>
            <a:r>
              <a:rPr spc="-10" dirty="0"/>
              <a:t>for</a:t>
            </a:r>
            <a:r>
              <a:rPr spc="-35" dirty="0"/>
              <a:t> </a:t>
            </a:r>
            <a:r>
              <a:rPr spc="-5" dirty="0"/>
              <a:t>each</a:t>
            </a:r>
            <a:r>
              <a:rPr spc="-30" dirty="0"/>
              <a:t> </a:t>
            </a:r>
            <a:r>
              <a:rPr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33487" y="1481149"/>
            <a:ext cx="9553575" cy="3895725"/>
            <a:chOff x="1233487" y="1481149"/>
            <a:chExt cx="9553575" cy="3895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937" y="1481149"/>
              <a:ext cx="9382124" cy="38957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5287" y="2185987"/>
              <a:ext cx="3705224" cy="24860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0525" y="2181225"/>
              <a:ext cx="3714750" cy="2495550"/>
            </a:xfrm>
            <a:custGeom>
              <a:avLst/>
              <a:gdLst/>
              <a:ahLst/>
              <a:cxnLst/>
              <a:rect l="l" t="t" r="r" b="b"/>
              <a:pathLst>
                <a:path w="3714750" h="2495550">
                  <a:moveTo>
                    <a:pt x="0" y="0"/>
                  </a:moveTo>
                  <a:lnTo>
                    <a:pt x="3714749" y="0"/>
                  </a:lnTo>
                  <a:lnTo>
                    <a:pt x="3714749" y="2495549"/>
                  </a:lnTo>
                  <a:lnTo>
                    <a:pt x="0" y="24955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92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57099" y="2204550"/>
              <a:ext cx="1129665" cy="2480945"/>
            </a:xfrm>
            <a:custGeom>
              <a:avLst/>
              <a:gdLst/>
              <a:ahLst/>
              <a:cxnLst/>
              <a:rect l="l" t="t" r="r" b="b"/>
              <a:pathLst>
                <a:path w="1129665" h="2480945">
                  <a:moveTo>
                    <a:pt x="1068999" y="766499"/>
                  </a:moveTo>
                  <a:lnTo>
                    <a:pt x="99" y="0"/>
                  </a:lnTo>
                </a:path>
                <a:path w="1129665" h="2480945">
                  <a:moveTo>
                    <a:pt x="1129499" y="1119474"/>
                  </a:moveTo>
                  <a:lnTo>
                    <a:pt x="0" y="2480874"/>
                  </a:lnTo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012" y="2495062"/>
              <a:ext cx="2828924" cy="23907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38250" y="2490300"/>
              <a:ext cx="2838450" cy="2400300"/>
            </a:xfrm>
            <a:custGeom>
              <a:avLst/>
              <a:gdLst/>
              <a:ahLst/>
              <a:cxnLst/>
              <a:rect l="l" t="t" r="r" b="b"/>
              <a:pathLst>
                <a:path w="2838450" h="2400300">
                  <a:moveTo>
                    <a:pt x="0" y="0"/>
                  </a:moveTo>
                  <a:lnTo>
                    <a:pt x="2838449" y="0"/>
                  </a:lnTo>
                  <a:lnTo>
                    <a:pt x="2838449" y="2400299"/>
                  </a:lnTo>
                  <a:lnTo>
                    <a:pt x="0" y="2400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81750" y="2517100"/>
              <a:ext cx="1371600" cy="2380615"/>
            </a:xfrm>
            <a:custGeom>
              <a:avLst/>
              <a:gdLst/>
              <a:ahLst/>
              <a:cxnLst/>
              <a:rect l="l" t="t" r="r" b="b"/>
              <a:pathLst>
                <a:path w="1371600" h="2380615">
                  <a:moveTo>
                    <a:pt x="1311074" y="403499"/>
                  </a:moveTo>
                  <a:lnTo>
                    <a:pt x="74" y="0"/>
                  </a:lnTo>
                </a:path>
                <a:path w="1371600" h="2380615">
                  <a:moveTo>
                    <a:pt x="1371599" y="746399"/>
                  </a:moveTo>
                  <a:lnTo>
                    <a:pt x="0" y="2380199"/>
                  </a:lnTo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092" y="448989"/>
            <a:ext cx="24765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83725" y="2107626"/>
            <a:ext cx="9944100" cy="241808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396875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objective is to evaluate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competitiveness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the new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 company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 SpaceX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Arial MT"/>
              <a:buChar char="•"/>
            </a:pPr>
            <a:endParaRPr sz="265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Desirable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outcome:</a:t>
            </a:r>
            <a:endParaRPr sz="2200">
              <a:latin typeface="Arial MT"/>
              <a:cs typeface="Arial MT"/>
            </a:endParaRPr>
          </a:p>
          <a:p>
            <a:pPr marL="885190" marR="5080" lvl="1" indent="-367030">
              <a:lnSpc>
                <a:spcPts val="1939"/>
              </a:lnSpc>
              <a:spcBef>
                <a:spcPts val="144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best way to estimate 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launch, by predicting if the first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stage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the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rocket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will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reused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5470699"/>
            <a:ext cx="9624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picture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that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 located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railway,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highway and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0374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Launch</a:t>
            </a:r>
            <a:r>
              <a:rPr spc="-50" dirty="0"/>
              <a:t> </a:t>
            </a:r>
            <a:r>
              <a:rPr dirty="0"/>
              <a:t>sites</a:t>
            </a:r>
            <a:r>
              <a:rPr spc="-50" dirty="0"/>
              <a:t> </a:t>
            </a:r>
            <a:r>
              <a:rPr spc="-5" dirty="0"/>
              <a:t>proximities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124" y="1698148"/>
            <a:ext cx="9559749" cy="35756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71625" y="5832445"/>
            <a:ext cx="159258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coastline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369331"/>
                </a:moveTo>
                <a:lnTo>
                  <a:pt x="0" y="369331"/>
                </a:lnTo>
                <a:lnTo>
                  <a:pt x="0" y="0"/>
                </a:lnTo>
                <a:lnTo>
                  <a:pt x="1058302" y="0"/>
                </a:lnTo>
                <a:lnTo>
                  <a:pt x="1058302" y="369331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0994" y="2546001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5477219"/>
            <a:ext cx="9100820" cy="62928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99390" marR="5080" indent="-187325">
              <a:lnSpc>
                <a:spcPct val="80000"/>
              </a:lnSpc>
              <a:spcBef>
                <a:spcPts val="625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 the location of 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has an impact on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8389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-25" dirty="0"/>
              <a:t> </a:t>
            </a:r>
            <a:r>
              <a:rPr dirty="0"/>
              <a:t>successful</a:t>
            </a:r>
            <a:r>
              <a:rPr spc="-20" dirty="0"/>
              <a:t> </a:t>
            </a:r>
            <a:r>
              <a:rPr spc="-5" dirty="0"/>
              <a:t>launches</a:t>
            </a:r>
            <a:r>
              <a:rPr spc="-25" dirty="0"/>
              <a:t> </a:t>
            </a:r>
            <a:r>
              <a:rPr spc="-5" dirty="0"/>
              <a:t>by</a:t>
            </a:r>
            <a:r>
              <a:rPr spc="-20" dirty="0"/>
              <a:t> </a:t>
            </a:r>
            <a:r>
              <a:rPr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3800" y="1401473"/>
            <a:ext cx="5791199" cy="39528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6925" y="5682989"/>
            <a:ext cx="6449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76.9%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86906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Launch</a:t>
            </a:r>
            <a:r>
              <a:rPr spc="-20" dirty="0"/>
              <a:t> </a:t>
            </a:r>
            <a:r>
              <a:rPr dirty="0"/>
              <a:t>site</a:t>
            </a:r>
            <a:r>
              <a:rPr spc="-15" dirty="0"/>
              <a:t> </a:t>
            </a:r>
            <a:r>
              <a:rPr spc="-5" dirty="0"/>
              <a:t>with</a:t>
            </a:r>
            <a:r>
              <a:rPr spc="-20" dirty="0"/>
              <a:t> </a:t>
            </a:r>
            <a:r>
              <a:rPr spc="-10" dirty="0"/>
              <a:t>the</a:t>
            </a:r>
            <a:r>
              <a:rPr spc="-20" dirty="0"/>
              <a:t> </a:t>
            </a:r>
            <a:r>
              <a:rPr spc="-5" dirty="0"/>
              <a:t>highest</a:t>
            </a:r>
            <a:r>
              <a:rPr spc="-20" dirty="0"/>
              <a:t> </a:t>
            </a:r>
            <a:r>
              <a:rPr dirty="0"/>
              <a:t>success</a:t>
            </a:r>
            <a:r>
              <a:rPr spc="-15" dirty="0"/>
              <a:t> </a:t>
            </a:r>
            <a:r>
              <a:rPr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9750" y="1532573"/>
            <a:ext cx="8572499" cy="4048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4779024"/>
            <a:ext cx="8943975" cy="105156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under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5500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likely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FT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under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5000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likely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unsuccessful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66497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Payload</a:t>
            </a:r>
            <a:r>
              <a:rPr sz="4000" spc="-45" dirty="0"/>
              <a:t> </a:t>
            </a:r>
            <a:r>
              <a:rPr sz="4000" dirty="0"/>
              <a:t>vs.</a:t>
            </a:r>
            <a:r>
              <a:rPr sz="4000" spc="-30" dirty="0"/>
              <a:t> </a:t>
            </a:r>
            <a:r>
              <a:rPr sz="4000" spc="-5" dirty="0"/>
              <a:t>Launch</a:t>
            </a:r>
            <a:r>
              <a:rPr sz="4000" spc="-35" dirty="0"/>
              <a:t> </a:t>
            </a:r>
            <a:r>
              <a:rPr sz="4000" spc="-5" dirty="0"/>
              <a:t>Outcome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8687" y="1392450"/>
            <a:ext cx="6198222" cy="32971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9" y="2529745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2" y="369331"/>
                </a:moveTo>
                <a:lnTo>
                  <a:pt x="0" y="369331"/>
                </a:lnTo>
                <a:lnTo>
                  <a:pt x="0" y="0"/>
                </a:lnTo>
                <a:lnTo>
                  <a:pt x="1058302" y="0"/>
                </a:lnTo>
                <a:lnTo>
                  <a:pt x="1058302" y="369331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0994" y="2546001"/>
            <a:ext cx="87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826" y="2096349"/>
            <a:ext cx="438721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090" marR="144780" indent="-327025">
              <a:lnSpc>
                <a:spcPct val="100000"/>
              </a:lnSpc>
              <a:spcBef>
                <a:spcPts val="100"/>
              </a:spcBef>
              <a:buChar char="•"/>
              <a:tabLst>
                <a:tab pos="338455" algn="l"/>
                <a:tab pos="3397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Four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trained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339090" marR="5080" indent="-327025">
              <a:lnSpc>
                <a:spcPct val="100000"/>
              </a:lnSpc>
              <a:buChar char="•"/>
              <a:tabLst>
                <a:tab pos="338455" algn="l"/>
                <a:tab pos="3397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Logistic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regression,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SVM 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Nearest neighbors produced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similar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83.33%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set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92929"/>
              </a:buClr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339090" marR="129539" indent="-327025">
              <a:lnSpc>
                <a:spcPct val="100000"/>
              </a:lnSpc>
              <a:buChar char="•"/>
              <a:tabLst>
                <a:tab pos="338455" algn="l"/>
                <a:tab pos="3397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More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is needed for better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determination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8247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</a:t>
            </a:r>
            <a:r>
              <a:rPr dirty="0"/>
              <a:t>n</a:t>
            </a:r>
            <a:r>
              <a:rPr spc="-210" dirty="0"/>
              <a:t> </a:t>
            </a:r>
            <a:r>
              <a:rPr spc="-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3424" y="1579199"/>
            <a:ext cx="5562176" cy="44463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3361" y="1707340"/>
            <a:ext cx="4218305" cy="4010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660" marR="574675" indent="-188595">
              <a:lnSpc>
                <a:spcPct val="132100"/>
              </a:lnSpc>
              <a:spcBef>
                <a:spcPts val="90"/>
              </a:spcBef>
              <a:buChar char="•"/>
              <a:tabLst>
                <a:tab pos="201295" algn="l"/>
              </a:tabLst>
            </a:pP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Same matrix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Logistic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Regression,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SVM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KNN</a:t>
            </a:r>
            <a:endParaRPr sz="2200">
              <a:latin typeface="Arial MT"/>
              <a:cs typeface="Arial MT"/>
            </a:endParaRPr>
          </a:p>
          <a:p>
            <a:pPr marL="200660" marR="5080" indent="-188595">
              <a:lnSpc>
                <a:spcPct val="132100"/>
              </a:lnSpc>
              <a:buChar char="•"/>
              <a:tabLst>
                <a:tab pos="201295" algn="l"/>
              </a:tabLst>
            </a:pP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Correct predictions 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on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diagonal: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top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left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-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bottom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right</a:t>
            </a:r>
            <a:endParaRPr sz="2200">
              <a:latin typeface="Arial MT"/>
              <a:cs typeface="Arial MT"/>
            </a:endParaRPr>
          </a:p>
          <a:p>
            <a:pPr marL="200660" indent="-188595">
              <a:lnSpc>
                <a:spcPct val="100000"/>
              </a:lnSpc>
              <a:spcBef>
                <a:spcPts val="844"/>
              </a:spcBef>
              <a:buChar char="•"/>
              <a:tabLst>
                <a:tab pos="201295" algn="l"/>
              </a:tabLst>
            </a:pP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Predictions:</a:t>
            </a:r>
            <a:endParaRPr sz="2200">
              <a:latin typeface="Arial MT"/>
              <a:cs typeface="Arial MT"/>
            </a:endParaRPr>
          </a:p>
          <a:p>
            <a:pPr marL="886460" lvl="1" indent="-400685">
              <a:lnSpc>
                <a:spcPct val="100000"/>
              </a:lnSpc>
              <a:spcBef>
                <a:spcPts val="850"/>
              </a:spcBef>
              <a:buChar char="○"/>
              <a:tabLst>
                <a:tab pos="886460" algn="l"/>
                <a:tab pos="887094" algn="l"/>
              </a:tabLst>
            </a:pP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12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true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positive</a:t>
            </a:r>
            <a:endParaRPr sz="2200">
              <a:latin typeface="Arial MT"/>
              <a:cs typeface="Arial MT"/>
            </a:endParaRPr>
          </a:p>
          <a:p>
            <a:pPr marL="886460" lvl="1" indent="-400685">
              <a:lnSpc>
                <a:spcPct val="100000"/>
              </a:lnSpc>
              <a:spcBef>
                <a:spcPts val="844"/>
              </a:spcBef>
              <a:buChar char="○"/>
              <a:tabLst>
                <a:tab pos="886460" algn="l"/>
                <a:tab pos="887094" algn="l"/>
              </a:tabLst>
            </a:pP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3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true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negative</a:t>
            </a:r>
            <a:endParaRPr sz="2200">
              <a:latin typeface="Arial MT"/>
              <a:cs typeface="Arial MT"/>
            </a:endParaRPr>
          </a:p>
          <a:p>
            <a:pPr marL="886460" lvl="1" indent="-400685">
              <a:lnSpc>
                <a:spcPct val="100000"/>
              </a:lnSpc>
              <a:spcBef>
                <a:spcPts val="844"/>
              </a:spcBef>
              <a:buChar char="○"/>
              <a:tabLst>
                <a:tab pos="886460" algn="l"/>
                <a:tab pos="887094" algn="l"/>
              </a:tabLst>
            </a:pP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3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false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positive</a:t>
            </a:r>
            <a:endParaRPr sz="2200">
              <a:latin typeface="Arial MT"/>
              <a:cs typeface="Arial MT"/>
            </a:endParaRPr>
          </a:p>
          <a:p>
            <a:pPr marL="886460" lvl="1" indent="-400685">
              <a:lnSpc>
                <a:spcPct val="100000"/>
              </a:lnSpc>
              <a:spcBef>
                <a:spcPts val="850"/>
              </a:spcBef>
              <a:buChar char="○"/>
              <a:tabLst>
                <a:tab pos="886460" algn="l"/>
                <a:tab pos="887094" algn="l"/>
              </a:tabLst>
            </a:pP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0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false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negative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5496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Confusion</a:t>
            </a:r>
            <a:r>
              <a:rPr spc="-90" dirty="0"/>
              <a:t> </a:t>
            </a:r>
            <a:r>
              <a:rPr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3976" y="1795450"/>
            <a:ext cx="5281625" cy="36304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16" y="1721634"/>
            <a:ext cx="9988550" cy="354584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42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most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2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9000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2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improved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time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20"/>
              </a:spcBef>
              <a:buChar char="•"/>
              <a:tabLst>
                <a:tab pos="200025" algn="l"/>
              </a:tabLst>
            </a:pP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three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83.33%</a:t>
            </a:r>
            <a:endParaRPr sz="2200">
              <a:latin typeface="Arial MT"/>
              <a:cs typeface="Arial MT"/>
            </a:endParaRPr>
          </a:p>
          <a:p>
            <a:pPr marL="199390" marR="491490" indent="-187325">
              <a:lnSpc>
                <a:spcPct val="150000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 used to predict with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 relatively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 accuracy whether the first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the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will land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successfully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32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More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needed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better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determination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improvement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5844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Conclusions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80592" y="63961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2" y="2812774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pc="-5" dirty="0"/>
              <a:t>Executive</a:t>
            </a:r>
            <a:r>
              <a:rPr spc="-55" dirty="0"/>
              <a:t> </a:t>
            </a:r>
            <a:r>
              <a:rPr spc="-5" dirty="0"/>
              <a:t>Summary</a:t>
            </a:r>
          </a:p>
          <a:p>
            <a:pPr marL="241300" indent="-227329">
              <a:lnSpc>
                <a:spcPct val="100000"/>
              </a:lnSpc>
              <a:spcBef>
                <a:spcPts val="1410"/>
              </a:spcBef>
              <a:buSzPct val="81818"/>
              <a:buChar char="●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</a:rPr>
              <a:t>Data</a:t>
            </a:r>
            <a:r>
              <a:rPr sz="2200" spc="-35" dirty="0">
                <a:solidFill>
                  <a:srgbClr val="292929"/>
                </a:solidFill>
              </a:rPr>
              <a:t> </a:t>
            </a:r>
            <a:r>
              <a:rPr sz="2200" dirty="0">
                <a:solidFill>
                  <a:srgbClr val="292929"/>
                </a:solidFill>
              </a:rPr>
              <a:t>collection</a:t>
            </a:r>
            <a:r>
              <a:rPr sz="2200" spc="-35" dirty="0">
                <a:solidFill>
                  <a:srgbClr val="292929"/>
                </a:solidFill>
              </a:rPr>
              <a:t> </a:t>
            </a:r>
            <a:r>
              <a:rPr sz="2200" dirty="0">
                <a:solidFill>
                  <a:srgbClr val="292929"/>
                </a:solidFill>
              </a:rPr>
              <a:t>methodology:</a:t>
            </a:r>
            <a:endParaRPr sz="2200"/>
          </a:p>
          <a:p>
            <a:pPr marL="927100" lvl="1" indent="-367030">
              <a:lnSpc>
                <a:spcPct val="100000"/>
              </a:lnSpc>
              <a:spcBef>
                <a:spcPts val="1415"/>
              </a:spcBef>
              <a:buChar char="○"/>
              <a:tabLst>
                <a:tab pos="926465" algn="l"/>
                <a:tab pos="9271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2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sources:</a:t>
            </a:r>
            <a:endParaRPr sz="1800">
              <a:latin typeface="Arial MT"/>
              <a:cs typeface="Arial MT"/>
            </a:endParaRPr>
          </a:p>
          <a:p>
            <a:pPr marL="1384300" lvl="2" indent="-367030">
              <a:lnSpc>
                <a:spcPct val="100000"/>
              </a:lnSpc>
              <a:spcBef>
                <a:spcPts val="1400"/>
              </a:spcBef>
              <a:buChar char="■"/>
              <a:tabLst>
                <a:tab pos="1383665" algn="l"/>
                <a:tab pos="13843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8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https://api.spacexdata.com/v4/rockets/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1384300" marR="5080" lvl="2" indent="-367030">
              <a:lnSpc>
                <a:spcPct val="100000"/>
              </a:lnSpc>
              <a:spcBef>
                <a:spcPts val="1400"/>
              </a:spcBef>
              <a:buChar char="■"/>
              <a:tabLst>
                <a:tab pos="1383665" algn="l"/>
                <a:tab pos="13843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Wikipedia web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scraping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8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https://en.wikipedia.org/wiki/List_of_Falcon/_9/_and_Falcon_Heavy_launches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46735" y="4117125"/>
            <a:ext cx="50800" cy="74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" spc="-105" dirty="0">
                <a:latin typeface="Arial MT"/>
                <a:cs typeface="Arial MT"/>
              </a:rPr>
              <a:t>●</a:t>
            </a:r>
            <a:endParaRPr sz="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4660" y="4335691"/>
            <a:ext cx="9912350" cy="160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indent="-227329">
              <a:lnSpc>
                <a:spcPct val="100000"/>
              </a:lnSpc>
              <a:spcBef>
                <a:spcPts val="100"/>
              </a:spcBef>
              <a:buSzPct val="81818"/>
              <a:buChar char="●"/>
              <a:tabLst>
                <a:tab pos="240029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200">
              <a:latin typeface="Arial MT"/>
              <a:cs typeface="Arial MT"/>
            </a:endParaRPr>
          </a:p>
          <a:p>
            <a:pPr marL="925194" marR="5080" lvl="1" indent="-367030">
              <a:lnSpc>
                <a:spcPct val="100000"/>
              </a:lnSpc>
              <a:spcBef>
                <a:spcPts val="1415"/>
              </a:spcBef>
              <a:buChar char="○"/>
              <a:tabLst>
                <a:tab pos="925194" algn="l"/>
                <a:tab pos="92583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data was enhanced by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creating a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landing outcome label based on the Outcome data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preceding feature analysis</a:t>
            </a:r>
            <a:endParaRPr sz="18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1385"/>
              </a:spcBef>
              <a:buSzPct val="81818"/>
              <a:buChar char="●"/>
              <a:tabLst>
                <a:tab pos="240029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7165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36" y="1593825"/>
            <a:ext cx="9829165" cy="3148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10" dirty="0">
                <a:solidFill>
                  <a:srgbClr val="0B49CB"/>
                </a:solidFill>
                <a:latin typeface="Arial MT"/>
                <a:cs typeface="Arial MT"/>
              </a:rPr>
              <a:t>Executive</a:t>
            </a:r>
            <a:r>
              <a:rPr sz="2400" spc="-25" dirty="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sz="2400" spc="15" dirty="0">
                <a:solidFill>
                  <a:srgbClr val="0B49CB"/>
                </a:solidFill>
                <a:latin typeface="Arial MT"/>
                <a:cs typeface="Arial MT"/>
              </a:rPr>
              <a:t>Summary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Arial MT"/>
              <a:cs typeface="Arial MT"/>
            </a:endParaRPr>
          </a:p>
          <a:p>
            <a:pPr marL="469900" indent="-40068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interactive 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analytics using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Plotly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200">
              <a:latin typeface="Arial MT"/>
              <a:cs typeface="Arial MT"/>
            </a:endParaRPr>
          </a:p>
          <a:p>
            <a:pPr marL="469900" indent="-400685">
              <a:lnSpc>
                <a:spcPct val="100000"/>
              </a:lnSpc>
              <a:spcBef>
                <a:spcPts val="131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200">
              <a:latin typeface="Arial MT"/>
              <a:cs typeface="Arial MT"/>
            </a:endParaRPr>
          </a:p>
          <a:p>
            <a:pPr marL="927100" marR="5080" lvl="1" indent="-369570">
              <a:lnSpc>
                <a:spcPct val="112300"/>
              </a:lnSpc>
              <a:spcBef>
                <a:spcPts val="1060"/>
              </a:spcBef>
              <a:buChar char="○"/>
              <a:tabLst>
                <a:tab pos="926465" algn="l"/>
                <a:tab pos="927100" algn="l"/>
                <a:tab pos="6710680" algn="l"/>
              </a:tabLst>
            </a:pP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Collected data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was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standardized,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splitted into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train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test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sets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evaluated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four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different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classification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models.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combination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of	hyperparameters for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each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model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was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found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Grid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Search and 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then the accuracies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were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computed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compared.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64"/>
            <a:ext cx="27165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907" y="2352928"/>
            <a:ext cx="888555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00"/>
              </a:spcBef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sets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sources:</a:t>
            </a:r>
            <a:endParaRPr sz="2200">
              <a:latin typeface="Arial MT"/>
              <a:cs typeface="Arial MT"/>
            </a:endParaRPr>
          </a:p>
          <a:p>
            <a:pPr marL="866775" lvl="1" indent="-367030">
              <a:lnSpc>
                <a:spcPct val="100000"/>
              </a:lnSpc>
              <a:spcBef>
                <a:spcPts val="1545"/>
              </a:spcBef>
              <a:buChar char="○"/>
              <a:tabLst>
                <a:tab pos="866775" algn="l"/>
                <a:tab pos="86741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8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https://api.spacexdata.com/v4/rockets/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866775" marR="5080" lvl="1" indent="-367030">
              <a:lnSpc>
                <a:spcPct val="120000"/>
              </a:lnSpc>
              <a:buChar char="○"/>
              <a:tabLst>
                <a:tab pos="866775" algn="l"/>
                <a:tab pos="86741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Wikipedia web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scraping 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8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3"/>
              </a:rPr>
              <a:t>https://en.wikipedia.org/wiki/List_of_Falcon/_9/_and_Falcon_Heavy_launches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2105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0" dirty="0"/>
              <a:t> </a:t>
            </a:r>
            <a:r>
              <a:rPr spc="-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6564" y="6083675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5675" y="1814448"/>
            <a:ext cx="4391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X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f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fer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th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obtained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3774" y="2820289"/>
            <a:ext cx="42176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835">
              <a:lnSpc>
                <a:spcPct val="100000"/>
              </a:lnSpc>
              <a:spcBef>
                <a:spcPts val="100"/>
              </a:spcBef>
              <a:buChar char="•"/>
              <a:tabLst>
                <a:tab pos="26543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Flowchart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collection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REST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calls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318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30" dirty="0"/>
              <a:t> </a:t>
            </a:r>
            <a:r>
              <a:rPr spc="-5" dirty="0"/>
              <a:t>Collection</a:t>
            </a:r>
            <a:r>
              <a:rPr spc="-2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SpaceX</a:t>
            </a:r>
            <a:r>
              <a:rPr spc="-229" dirty="0"/>
              <a:t> </a:t>
            </a:r>
            <a:r>
              <a:rPr spc="-5" dirty="0"/>
              <a:t>API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978512" y="1630562"/>
            <a:ext cx="2588895" cy="1038225"/>
            <a:chOff x="6978512" y="1630562"/>
            <a:chExt cx="2588895" cy="1038225"/>
          </a:xfrm>
        </p:grpSpPr>
        <p:sp>
          <p:nvSpPr>
            <p:cNvPr id="7" name="object 7"/>
            <p:cNvSpPr/>
            <p:nvPr/>
          </p:nvSpPr>
          <p:spPr>
            <a:xfrm>
              <a:off x="6983275" y="163532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2407646" y="1028699"/>
                  </a:moveTo>
                  <a:lnTo>
                    <a:pt x="171452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2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83275" y="1635324"/>
              <a:ext cx="2579370" cy="1028700"/>
            </a:xfrm>
            <a:custGeom>
              <a:avLst/>
              <a:gdLst/>
              <a:ahLst/>
              <a:cxnLst/>
              <a:rect l="l" t="t" r="r" b="b"/>
              <a:pathLst>
                <a:path w="2579370" h="1028700">
                  <a:moveTo>
                    <a:pt x="0" y="171453"/>
                  </a:moveTo>
                  <a:lnTo>
                    <a:pt x="6124" y="125874"/>
                  </a:lnTo>
                  <a:lnTo>
                    <a:pt x="23408" y="84917"/>
                  </a:lnTo>
                  <a:lnTo>
                    <a:pt x="50217" y="50217"/>
                  </a:lnTo>
                  <a:lnTo>
                    <a:pt x="84917" y="23408"/>
                  </a:lnTo>
                  <a:lnTo>
                    <a:pt x="125874" y="6124"/>
                  </a:lnTo>
                  <a:lnTo>
                    <a:pt x="171452" y="0"/>
                  </a:lnTo>
                  <a:lnTo>
                    <a:pt x="2407646" y="0"/>
                  </a:lnTo>
                  <a:lnTo>
                    <a:pt x="2473259" y="13051"/>
                  </a:lnTo>
                  <a:lnTo>
                    <a:pt x="2528882" y="50217"/>
                  </a:lnTo>
                  <a:lnTo>
                    <a:pt x="2566048" y="105841"/>
                  </a:lnTo>
                  <a:lnTo>
                    <a:pt x="2579099" y="171453"/>
                  </a:lnTo>
                  <a:lnTo>
                    <a:pt x="2579099" y="857246"/>
                  </a:lnTo>
                  <a:lnTo>
                    <a:pt x="2572975" y="902825"/>
                  </a:lnTo>
                  <a:lnTo>
                    <a:pt x="2555691" y="943782"/>
                  </a:lnTo>
                  <a:lnTo>
                    <a:pt x="2528882" y="978482"/>
                  </a:lnTo>
                  <a:lnTo>
                    <a:pt x="2494182" y="1005291"/>
                  </a:lnTo>
                  <a:lnTo>
                    <a:pt x="2453225" y="1022575"/>
                  </a:lnTo>
                  <a:lnTo>
                    <a:pt x="2407646" y="1028699"/>
                  </a:lnTo>
                  <a:lnTo>
                    <a:pt x="171452" y="1028699"/>
                  </a:lnTo>
                  <a:lnTo>
                    <a:pt x="125874" y="1022575"/>
                  </a:lnTo>
                  <a:lnTo>
                    <a:pt x="84917" y="1005291"/>
                  </a:lnTo>
                  <a:lnTo>
                    <a:pt x="50217" y="978482"/>
                  </a:lnTo>
                  <a:lnTo>
                    <a:pt x="23408" y="943782"/>
                  </a:lnTo>
                  <a:lnTo>
                    <a:pt x="6124" y="902825"/>
                  </a:lnTo>
                  <a:lnTo>
                    <a:pt x="0" y="857246"/>
                  </a:lnTo>
                  <a:lnTo>
                    <a:pt x="0" y="171453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27716" y="1815538"/>
            <a:ext cx="2088514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Request and parse the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SpaceX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launch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using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GET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request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35237" y="3418712"/>
            <a:ext cx="2588895" cy="906780"/>
            <a:chOff x="6935237" y="3418712"/>
            <a:chExt cx="2588895" cy="906780"/>
          </a:xfrm>
        </p:grpSpPr>
        <p:sp>
          <p:nvSpPr>
            <p:cNvPr id="11" name="object 11"/>
            <p:cNvSpPr/>
            <p:nvPr/>
          </p:nvSpPr>
          <p:spPr>
            <a:xfrm>
              <a:off x="6939999" y="3423475"/>
              <a:ext cx="2579370" cy="897255"/>
            </a:xfrm>
            <a:custGeom>
              <a:avLst/>
              <a:gdLst/>
              <a:ahLst/>
              <a:cxnLst/>
              <a:rect l="l" t="t" r="r" b="b"/>
              <a:pathLst>
                <a:path w="2579370" h="897254">
                  <a:moveTo>
                    <a:pt x="2429646" y="896699"/>
                  </a:moveTo>
                  <a:lnTo>
                    <a:pt x="149452" y="896699"/>
                  </a:lnTo>
                  <a:lnTo>
                    <a:pt x="102214" y="889080"/>
                  </a:lnTo>
                  <a:lnTo>
                    <a:pt x="61188" y="867864"/>
                  </a:lnTo>
                  <a:lnTo>
                    <a:pt x="28835" y="835511"/>
                  </a:lnTo>
                  <a:lnTo>
                    <a:pt x="7619" y="794485"/>
                  </a:lnTo>
                  <a:lnTo>
                    <a:pt x="0" y="747246"/>
                  </a:lnTo>
                  <a:lnTo>
                    <a:pt x="0" y="149452"/>
                  </a:lnTo>
                  <a:lnTo>
                    <a:pt x="7619" y="102214"/>
                  </a:lnTo>
                  <a:lnTo>
                    <a:pt x="28835" y="61188"/>
                  </a:lnTo>
                  <a:lnTo>
                    <a:pt x="61188" y="28835"/>
                  </a:lnTo>
                  <a:lnTo>
                    <a:pt x="102214" y="7619"/>
                  </a:lnTo>
                  <a:lnTo>
                    <a:pt x="149452" y="0"/>
                  </a:lnTo>
                  <a:lnTo>
                    <a:pt x="2429646" y="0"/>
                  </a:lnTo>
                  <a:lnTo>
                    <a:pt x="2486840" y="11376"/>
                  </a:lnTo>
                  <a:lnTo>
                    <a:pt x="2535326" y="43773"/>
                  </a:lnTo>
                  <a:lnTo>
                    <a:pt x="2567723" y="92259"/>
                  </a:lnTo>
                  <a:lnTo>
                    <a:pt x="2579099" y="149452"/>
                  </a:lnTo>
                  <a:lnTo>
                    <a:pt x="2579099" y="747246"/>
                  </a:lnTo>
                  <a:lnTo>
                    <a:pt x="2571480" y="794485"/>
                  </a:lnTo>
                  <a:lnTo>
                    <a:pt x="2550264" y="835511"/>
                  </a:lnTo>
                  <a:lnTo>
                    <a:pt x="2517911" y="867864"/>
                  </a:lnTo>
                  <a:lnTo>
                    <a:pt x="2476885" y="889080"/>
                  </a:lnTo>
                  <a:lnTo>
                    <a:pt x="2429646" y="896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39999" y="3423475"/>
              <a:ext cx="2579370" cy="897255"/>
            </a:xfrm>
            <a:custGeom>
              <a:avLst/>
              <a:gdLst/>
              <a:ahLst/>
              <a:cxnLst/>
              <a:rect l="l" t="t" r="r" b="b"/>
              <a:pathLst>
                <a:path w="2579370" h="897254">
                  <a:moveTo>
                    <a:pt x="0" y="149452"/>
                  </a:moveTo>
                  <a:lnTo>
                    <a:pt x="7619" y="102214"/>
                  </a:lnTo>
                  <a:lnTo>
                    <a:pt x="28835" y="61188"/>
                  </a:lnTo>
                  <a:lnTo>
                    <a:pt x="61188" y="28835"/>
                  </a:lnTo>
                  <a:lnTo>
                    <a:pt x="102214" y="7619"/>
                  </a:lnTo>
                  <a:lnTo>
                    <a:pt x="149452" y="0"/>
                  </a:lnTo>
                  <a:lnTo>
                    <a:pt x="2429646" y="0"/>
                  </a:lnTo>
                  <a:lnTo>
                    <a:pt x="2486840" y="11376"/>
                  </a:lnTo>
                  <a:lnTo>
                    <a:pt x="2535326" y="43773"/>
                  </a:lnTo>
                  <a:lnTo>
                    <a:pt x="2567723" y="92259"/>
                  </a:lnTo>
                  <a:lnTo>
                    <a:pt x="2579099" y="149452"/>
                  </a:lnTo>
                  <a:lnTo>
                    <a:pt x="2579099" y="747246"/>
                  </a:lnTo>
                  <a:lnTo>
                    <a:pt x="2571480" y="794485"/>
                  </a:lnTo>
                  <a:lnTo>
                    <a:pt x="2550264" y="835511"/>
                  </a:lnTo>
                  <a:lnTo>
                    <a:pt x="2517911" y="867864"/>
                  </a:lnTo>
                  <a:lnTo>
                    <a:pt x="2476885" y="889080"/>
                  </a:lnTo>
                  <a:lnTo>
                    <a:pt x="2429646" y="896699"/>
                  </a:lnTo>
                  <a:lnTo>
                    <a:pt x="149452" y="896699"/>
                  </a:lnTo>
                  <a:lnTo>
                    <a:pt x="102214" y="889080"/>
                  </a:lnTo>
                  <a:lnTo>
                    <a:pt x="61188" y="867864"/>
                  </a:lnTo>
                  <a:lnTo>
                    <a:pt x="28835" y="835511"/>
                  </a:lnTo>
                  <a:lnTo>
                    <a:pt x="7619" y="794485"/>
                  </a:lnTo>
                  <a:lnTo>
                    <a:pt x="0" y="747246"/>
                  </a:lnTo>
                  <a:lnTo>
                    <a:pt x="0" y="149452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60016" y="3642463"/>
            <a:ext cx="21361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1910" marR="5080" indent="-2984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Filter the dataframe to only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include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Falcon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9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launches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78512" y="5054612"/>
            <a:ext cx="2588895" cy="977900"/>
            <a:chOff x="6978512" y="5054612"/>
            <a:chExt cx="2588895" cy="977900"/>
          </a:xfrm>
        </p:grpSpPr>
        <p:sp>
          <p:nvSpPr>
            <p:cNvPr id="15" name="object 15"/>
            <p:cNvSpPr/>
            <p:nvPr/>
          </p:nvSpPr>
          <p:spPr>
            <a:xfrm>
              <a:off x="6983275" y="5059374"/>
              <a:ext cx="2579370" cy="968375"/>
            </a:xfrm>
            <a:custGeom>
              <a:avLst/>
              <a:gdLst/>
              <a:ahLst/>
              <a:cxnLst/>
              <a:rect l="l" t="t" r="r" b="b"/>
              <a:pathLst>
                <a:path w="2579370" h="968375">
                  <a:moveTo>
                    <a:pt x="2417796" y="967799"/>
                  </a:moveTo>
                  <a:lnTo>
                    <a:pt x="161302" y="967799"/>
                  </a:lnTo>
                  <a:lnTo>
                    <a:pt x="118422" y="962038"/>
                  </a:lnTo>
                  <a:lnTo>
                    <a:pt x="79890" y="945777"/>
                  </a:lnTo>
                  <a:lnTo>
                    <a:pt x="47244" y="920555"/>
                  </a:lnTo>
                  <a:lnTo>
                    <a:pt x="22022" y="887909"/>
                  </a:lnTo>
                  <a:lnTo>
                    <a:pt x="5761" y="849377"/>
                  </a:lnTo>
                  <a:lnTo>
                    <a:pt x="0" y="806496"/>
                  </a:lnTo>
                  <a:lnTo>
                    <a:pt x="0" y="161302"/>
                  </a:lnTo>
                  <a:lnTo>
                    <a:pt x="5761" y="118422"/>
                  </a:lnTo>
                  <a:lnTo>
                    <a:pt x="22022" y="79890"/>
                  </a:lnTo>
                  <a:lnTo>
                    <a:pt x="47244" y="47244"/>
                  </a:lnTo>
                  <a:lnTo>
                    <a:pt x="79890" y="22022"/>
                  </a:lnTo>
                  <a:lnTo>
                    <a:pt x="118422" y="5761"/>
                  </a:lnTo>
                  <a:lnTo>
                    <a:pt x="161302" y="0"/>
                  </a:lnTo>
                  <a:lnTo>
                    <a:pt x="2417796" y="0"/>
                  </a:lnTo>
                  <a:lnTo>
                    <a:pt x="2479525" y="12278"/>
                  </a:lnTo>
                  <a:lnTo>
                    <a:pt x="2531855" y="47244"/>
                  </a:lnTo>
                  <a:lnTo>
                    <a:pt x="2566821" y="99575"/>
                  </a:lnTo>
                  <a:lnTo>
                    <a:pt x="2579099" y="161302"/>
                  </a:lnTo>
                  <a:lnTo>
                    <a:pt x="2579099" y="806496"/>
                  </a:lnTo>
                  <a:lnTo>
                    <a:pt x="2573338" y="849377"/>
                  </a:lnTo>
                  <a:lnTo>
                    <a:pt x="2557077" y="887909"/>
                  </a:lnTo>
                  <a:lnTo>
                    <a:pt x="2531855" y="920555"/>
                  </a:lnTo>
                  <a:lnTo>
                    <a:pt x="2499209" y="945777"/>
                  </a:lnTo>
                  <a:lnTo>
                    <a:pt x="2460677" y="962038"/>
                  </a:lnTo>
                  <a:lnTo>
                    <a:pt x="2417796" y="967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83275" y="5059374"/>
              <a:ext cx="2579370" cy="968375"/>
            </a:xfrm>
            <a:custGeom>
              <a:avLst/>
              <a:gdLst/>
              <a:ahLst/>
              <a:cxnLst/>
              <a:rect l="l" t="t" r="r" b="b"/>
              <a:pathLst>
                <a:path w="2579370" h="968375">
                  <a:moveTo>
                    <a:pt x="0" y="161302"/>
                  </a:moveTo>
                  <a:lnTo>
                    <a:pt x="5761" y="118422"/>
                  </a:lnTo>
                  <a:lnTo>
                    <a:pt x="22022" y="79890"/>
                  </a:lnTo>
                  <a:lnTo>
                    <a:pt x="47244" y="47244"/>
                  </a:lnTo>
                  <a:lnTo>
                    <a:pt x="79890" y="22022"/>
                  </a:lnTo>
                  <a:lnTo>
                    <a:pt x="118422" y="5761"/>
                  </a:lnTo>
                  <a:lnTo>
                    <a:pt x="161302" y="0"/>
                  </a:lnTo>
                  <a:lnTo>
                    <a:pt x="2417796" y="0"/>
                  </a:lnTo>
                  <a:lnTo>
                    <a:pt x="2479525" y="12278"/>
                  </a:lnTo>
                  <a:lnTo>
                    <a:pt x="2531855" y="47244"/>
                  </a:lnTo>
                  <a:lnTo>
                    <a:pt x="2566821" y="99575"/>
                  </a:lnTo>
                  <a:lnTo>
                    <a:pt x="2579099" y="161302"/>
                  </a:lnTo>
                  <a:lnTo>
                    <a:pt x="2579099" y="806496"/>
                  </a:lnTo>
                  <a:lnTo>
                    <a:pt x="2573338" y="849377"/>
                  </a:lnTo>
                  <a:lnTo>
                    <a:pt x="2557077" y="887909"/>
                  </a:lnTo>
                  <a:lnTo>
                    <a:pt x="2531855" y="920555"/>
                  </a:lnTo>
                  <a:lnTo>
                    <a:pt x="2499209" y="945777"/>
                  </a:lnTo>
                  <a:lnTo>
                    <a:pt x="2460677" y="962038"/>
                  </a:lnTo>
                  <a:lnTo>
                    <a:pt x="2417796" y="967799"/>
                  </a:lnTo>
                  <a:lnTo>
                    <a:pt x="161302" y="967799"/>
                  </a:lnTo>
                  <a:lnTo>
                    <a:pt x="118422" y="962038"/>
                  </a:lnTo>
                  <a:lnTo>
                    <a:pt x="79890" y="945777"/>
                  </a:lnTo>
                  <a:lnTo>
                    <a:pt x="47244" y="920555"/>
                  </a:lnTo>
                  <a:lnTo>
                    <a:pt x="22022" y="887909"/>
                  </a:lnTo>
                  <a:lnTo>
                    <a:pt x="5761" y="849377"/>
                  </a:lnTo>
                  <a:lnTo>
                    <a:pt x="0" y="806496"/>
                  </a:lnTo>
                  <a:lnTo>
                    <a:pt x="0" y="161302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168757" y="5418688"/>
            <a:ext cx="2208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Dealing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921462" y="2669375"/>
            <a:ext cx="379095" cy="2395220"/>
            <a:chOff x="7921462" y="2669375"/>
            <a:chExt cx="379095" cy="2395220"/>
          </a:xfrm>
        </p:grpSpPr>
        <p:sp>
          <p:nvSpPr>
            <p:cNvPr id="19" name="object 19"/>
            <p:cNvSpPr/>
            <p:nvPr/>
          </p:nvSpPr>
          <p:spPr>
            <a:xfrm>
              <a:off x="7926224" y="2674137"/>
              <a:ext cx="369570" cy="739775"/>
            </a:xfrm>
            <a:custGeom>
              <a:avLst/>
              <a:gdLst/>
              <a:ahLst/>
              <a:cxnLst/>
              <a:rect l="l" t="t" r="r" b="b"/>
              <a:pathLst>
                <a:path w="369570" h="739775">
                  <a:moveTo>
                    <a:pt x="184649" y="739199"/>
                  </a:moveTo>
                  <a:lnTo>
                    <a:pt x="0" y="554549"/>
                  </a:lnTo>
                  <a:lnTo>
                    <a:pt x="92324" y="554549"/>
                  </a:lnTo>
                  <a:lnTo>
                    <a:pt x="92324" y="0"/>
                  </a:lnTo>
                  <a:lnTo>
                    <a:pt x="276974" y="0"/>
                  </a:lnTo>
                  <a:lnTo>
                    <a:pt x="276974" y="554549"/>
                  </a:lnTo>
                  <a:lnTo>
                    <a:pt x="369299" y="554549"/>
                  </a:lnTo>
                  <a:lnTo>
                    <a:pt x="184649" y="7391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26224" y="2674137"/>
              <a:ext cx="369570" cy="739775"/>
            </a:xfrm>
            <a:custGeom>
              <a:avLst/>
              <a:gdLst/>
              <a:ahLst/>
              <a:cxnLst/>
              <a:rect l="l" t="t" r="r" b="b"/>
              <a:pathLst>
                <a:path w="369570" h="739775">
                  <a:moveTo>
                    <a:pt x="0" y="554549"/>
                  </a:moveTo>
                  <a:lnTo>
                    <a:pt x="92324" y="554549"/>
                  </a:lnTo>
                  <a:lnTo>
                    <a:pt x="92324" y="0"/>
                  </a:lnTo>
                  <a:lnTo>
                    <a:pt x="276974" y="0"/>
                  </a:lnTo>
                  <a:lnTo>
                    <a:pt x="276974" y="554549"/>
                  </a:lnTo>
                  <a:lnTo>
                    <a:pt x="369299" y="554549"/>
                  </a:lnTo>
                  <a:lnTo>
                    <a:pt x="184649" y="739199"/>
                  </a:lnTo>
                  <a:lnTo>
                    <a:pt x="0" y="554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26224" y="4320175"/>
              <a:ext cx="369570" cy="739775"/>
            </a:xfrm>
            <a:custGeom>
              <a:avLst/>
              <a:gdLst/>
              <a:ahLst/>
              <a:cxnLst/>
              <a:rect l="l" t="t" r="r" b="b"/>
              <a:pathLst>
                <a:path w="369570" h="739775">
                  <a:moveTo>
                    <a:pt x="184649" y="739199"/>
                  </a:moveTo>
                  <a:lnTo>
                    <a:pt x="0" y="554549"/>
                  </a:lnTo>
                  <a:lnTo>
                    <a:pt x="92324" y="554549"/>
                  </a:lnTo>
                  <a:lnTo>
                    <a:pt x="92324" y="0"/>
                  </a:lnTo>
                  <a:lnTo>
                    <a:pt x="276974" y="0"/>
                  </a:lnTo>
                  <a:lnTo>
                    <a:pt x="276974" y="554549"/>
                  </a:lnTo>
                  <a:lnTo>
                    <a:pt x="369299" y="554549"/>
                  </a:lnTo>
                  <a:lnTo>
                    <a:pt x="184649" y="73919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26224" y="4320175"/>
              <a:ext cx="369570" cy="739775"/>
            </a:xfrm>
            <a:custGeom>
              <a:avLst/>
              <a:gdLst/>
              <a:ahLst/>
              <a:cxnLst/>
              <a:rect l="l" t="t" r="r" b="b"/>
              <a:pathLst>
                <a:path w="369570" h="739775">
                  <a:moveTo>
                    <a:pt x="0" y="554549"/>
                  </a:moveTo>
                  <a:lnTo>
                    <a:pt x="92324" y="554549"/>
                  </a:lnTo>
                  <a:lnTo>
                    <a:pt x="92324" y="0"/>
                  </a:lnTo>
                  <a:lnTo>
                    <a:pt x="276974" y="0"/>
                  </a:lnTo>
                  <a:lnTo>
                    <a:pt x="276974" y="554549"/>
                  </a:lnTo>
                  <a:lnTo>
                    <a:pt x="369299" y="554549"/>
                  </a:lnTo>
                  <a:lnTo>
                    <a:pt x="184649" y="739199"/>
                  </a:lnTo>
                  <a:lnTo>
                    <a:pt x="0" y="554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30724" y="5580938"/>
            <a:ext cx="5449570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Source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code:</a:t>
            </a:r>
            <a:endParaRPr lang="en-US" sz="1400" dirty="0">
              <a:solidFill>
                <a:srgbClr val="292929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292929"/>
                </a:solidFill>
                <a:latin typeface="Arial MT"/>
                <a:cs typeface="Arial MT"/>
                <a:hlinkClick r:id="rId2"/>
              </a:rPr>
              <a:t>https://github.com/Nishn3/Data-science-capstone-space-x-falcon-9/blob/main/Data_Collection_API.ipynb</a:t>
            </a:r>
            <a:endParaRPr lang="en-US" sz="1400" dirty="0">
              <a:solidFill>
                <a:srgbClr val="292929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1811</Words>
  <Application>Microsoft Office PowerPoint</Application>
  <PresentationFormat>Widescreen</PresentationFormat>
  <Paragraphs>248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Arial MT</vt:lpstr>
      <vt:lpstr>Calibri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Launch sites</vt:lpstr>
      <vt:lpstr>Launches for each site</vt:lpstr>
      <vt:lpstr>Launch sites proximities</vt:lpstr>
      <vt:lpstr>PowerPoint Presentation</vt:lpstr>
      <vt:lpstr>Total successful launches by site</vt:lpstr>
      <vt:lpstr>Launch site with the highest success ratio</vt:lpstr>
      <vt:lpstr>Payload vs. Launch Outcome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ds-capstone-template-coursera.pptx</dc:title>
  <cp:lastModifiedBy>Nishant M</cp:lastModifiedBy>
  <cp:revision>1</cp:revision>
  <dcterms:created xsi:type="dcterms:W3CDTF">2023-08-06T06:57:31Z</dcterms:created>
  <dcterms:modified xsi:type="dcterms:W3CDTF">2023-08-06T07:20:05Z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